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4" r:id="rId3"/>
    <p:sldId id="355" r:id="rId4"/>
    <p:sldId id="36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1" r:id="rId14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99"/>
    <a:srgbClr val="C8DCF0"/>
    <a:srgbClr val="B30BFF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6311" autoAdjust="0"/>
  </p:normalViewPr>
  <p:slideViewPr>
    <p:cSldViewPr>
      <p:cViewPr varScale="1">
        <p:scale>
          <a:sx n="142" d="100"/>
          <a:sy n="142" d="100"/>
        </p:scale>
        <p:origin x="-120" y="-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05576"/>
            <a:ext cx="0" cy="27813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11455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350044"/>
            <a:ext cx="6781800" cy="16002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2287191"/>
            <a:ext cx="6248400" cy="177165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489" y="1239602"/>
            <a:ext cx="1643003" cy="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679"/>
            <a:ext cx="2057400" cy="45065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679"/>
            <a:ext cx="6019800" cy="45065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89447"/>
            <a:ext cx="8229600" cy="330874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89448"/>
            <a:ext cx="4038600" cy="15966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000375"/>
            <a:ext cx="4038600" cy="15978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499851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51470"/>
            <a:ext cx="0" cy="531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679"/>
            <a:ext cx="75438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9447"/>
            <a:ext cx="8229600" cy="33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397" y="159482"/>
            <a:ext cx="956897" cy="3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7524" y="1275606"/>
            <a:ext cx="6912768" cy="70164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400" dirty="0" smtClean="0"/>
              <a:t>ОГЭ по информатике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7524" y="2355726"/>
            <a:ext cx="6912768" cy="95963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Часть 1. Задание 3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-5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68902" cy="5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3500">
              <a:lnSpc>
                <a:spcPts val="162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Напишите наименьшее трёхзначное число, для которого истинно высказывание:</a:t>
            </a:r>
            <a:endParaRPr lang="ru-RU" sz="1400" dirty="0">
              <a:latin typeface="+mn-lt"/>
              <a:ea typeface="Calibri"/>
            </a:endParaRP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НЕ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(Первая цифра нечётная)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И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(число делится на 3)?</a:t>
            </a:r>
            <a:endParaRPr lang="ru-RU" sz="1400" dirty="0">
              <a:solidFill>
                <a:srgbClr val="000000"/>
              </a:solidFill>
              <a:latin typeface="+mn-lt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1311610"/>
            <a:ext cx="85689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Избавимся от операции отрицания, заменив высказывание противоположным ему: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b="1" dirty="0">
                <a:solidFill>
                  <a:srgbClr val="000099"/>
                </a:solidFill>
                <a:latin typeface="+mn-lt"/>
                <a:ea typeface="Times New Roman"/>
              </a:rPr>
              <a:t>НЕ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(Первая цифра нечётная) </a:t>
            </a:r>
            <a:r>
              <a:rPr lang="en-US" sz="1400" dirty="0" smtClean="0">
                <a:solidFill>
                  <a:srgbClr val="000099"/>
                </a:solidFill>
                <a:latin typeface="+mn-lt"/>
                <a:ea typeface="Times New Roman"/>
                <a:sym typeface="Wingdings" pitchFamily="2" charset="2"/>
              </a:rPr>
              <a:t>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(Первая цифра чётная).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Составное высказывание примет вид: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(Первая цифра чётная)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Times New Roman"/>
              </a:rPr>
              <a:t>И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(число делится на 3).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Результат операции И будет истинным только тогда, когда истинны оба простых высказывания. </a:t>
            </a:r>
            <a:endParaRPr lang="en-US" sz="1400" dirty="0" smtClean="0">
              <a:solidFill>
                <a:srgbClr val="000099"/>
              </a:solidFill>
              <a:latin typeface="+mn-lt"/>
              <a:ea typeface="Times New Roman"/>
            </a:endParaRPr>
          </a:p>
          <a:p>
            <a:pPr marR="63500">
              <a:spcAft>
                <a:spcPts val="600"/>
              </a:spcAft>
            </a:pP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Так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как число должно быть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Times New Roman"/>
              </a:rPr>
              <a:t>наименьшим трёхзначным с первой чётной цифрой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, то число будет минимум 200. Но оно не делится на 3. Ближайшим к нему числом, делящимся на 3, будет число 201 (201 / 3 = 67).</a:t>
            </a:r>
            <a:endParaRPr lang="ru-RU" sz="1400" dirty="0">
              <a:solidFill>
                <a:srgbClr val="000099"/>
              </a:solidFill>
              <a:effectLst/>
              <a:latin typeface="+mn-lt"/>
              <a:ea typeface="Calibri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8200" y="3759882"/>
            <a:ext cx="11785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201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61397" y="846189"/>
            <a:ext cx="243849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16016" y="846189"/>
            <a:ext cx="6480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503940" y="1131590"/>
            <a:ext cx="18002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655669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-6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6890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</a:rPr>
              <a:t>Напишите количество натуральных чисел, для которых </a:t>
            </a:r>
            <a:r>
              <a:rPr lang="ru-RU" sz="1400" dirty="0" smtClean="0">
                <a:latin typeface="+mn-lt"/>
                <a:ea typeface="Calibri"/>
              </a:rPr>
              <a:t>истинно </a:t>
            </a:r>
            <a:r>
              <a:rPr lang="ru-RU" sz="1400" dirty="0">
                <a:latin typeface="+mn-lt"/>
                <a:ea typeface="Calibri"/>
              </a:rPr>
              <a:t>высказывание: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latin typeface="+mn-lt"/>
                <a:ea typeface="Calibri"/>
              </a:rPr>
              <a:t>НЕ</a:t>
            </a:r>
            <a:r>
              <a:rPr lang="ru-RU" sz="1400" dirty="0">
                <a:latin typeface="+mn-lt"/>
                <a:ea typeface="Calibri"/>
              </a:rPr>
              <a:t> (Число нечётное) </a:t>
            </a:r>
            <a:r>
              <a:rPr lang="ru-RU" sz="1400" b="1" dirty="0">
                <a:latin typeface="+mn-lt"/>
                <a:ea typeface="Calibri"/>
              </a:rPr>
              <a:t>И</a:t>
            </a:r>
            <a:r>
              <a:rPr lang="ru-RU" sz="1400" dirty="0">
                <a:latin typeface="+mn-lt"/>
                <a:ea typeface="Calibri"/>
              </a:rPr>
              <a:t> </a:t>
            </a:r>
            <a:r>
              <a:rPr lang="ru-RU" sz="1400" b="1" dirty="0">
                <a:latin typeface="+mn-lt"/>
                <a:ea typeface="Calibri"/>
              </a:rPr>
              <a:t>НЕ</a:t>
            </a:r>
            <a:r>
              <a:rPr lang="ru-RU" sz="1400" dirty="0">
                <a:latin typeface="+mn-lt"/>
                <a:ea typeface="Calibri"/>
              </a:rPr>
              <a:t> (Число &gt; 12).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1311610"/>
            <a:ext cx="8568902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Избавимся от операций отрицания, заменив высказывание противоположным ему: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0099"/>
                </a:solidFill>
                <a:latin typeface="+mn-lt"/>
                <a:ea typeface="Calibri"/>
              </a:rPr>
              <a:t>НЕ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(Число нечётное) </a:t>
            </a:r>
            <a:r>
              <a:rPr lang="en-US" sz="1400" dirty="0" smtClean="0">
                <a:solidFill>
                  <a:srgbClr val="000099"/>
                </a:solidFill>
                <a:latin typeface="+mn-lt"/>
                <a:ea typeface="Calibri"/>
                <a:sym typeface="Wingdings" pitchFamily="2" charset="2"/>
              </a:rPr>
              <a:t>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(Число чётное)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0099"/>
                </a:solidFill>
                <a:latin typeface="+mn-lt"/>
                <a:ea typeface="Calibri"/>
              </a:rPr>
              <a:t>НЕ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(Число &gt; 12) </a:t>
            </a:r>
            <a:r>
              <a:rPr lang="en-US" sz="1400" dirty="0" smtClean="0">
                <a:solidFill>
                  <a:srgbClr val="000099"/>
                </a:solidFill>
                <a:latin typeface="+mn-lt"/>
                <a:ea typeface="Calibri"/>
                <a:sym typeface="Wingdings" pitchFamily="2" charset="2"/>
              </a:rPr>
              <a:t>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(Число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  <a:cs typeface="Calibri"/>
              </a:rPr>
              <a:t>≤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12)</a:t>
            </a:r>
          </a:p>
          <a:p>
            <a:pPr marR="63500">
              <a:spcAft>
                <a:spcPts val="600"/>
              </a:spcAft>
            </a:pP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Составное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высказывание примет вид: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(Число чётное)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Calibri"/>
              </a:rPr>
              <a:t>И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(Число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  <a:cs typeface="Calibri"/>
              </a:rPr>
              <a:t>≤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12).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Результат операции И будет истинным только тогда, когда истинны оба простых высказывания. </a:t>
            </a:r>
            <a:endParaRPr lang="en-US" sz="1400" dirty="0" smtClean="0">
              <a:solidFill>
                <a:srgbClr val="000099"/>
              </a:solidFill>
              <a:latin typeface="+mn-lt"/>
              <a:ea typeface="Times New Roman"/>
            </a:endParaRPr>
          </a:p>
          <a:p>
            <a:pPr>
              <a:spcAft>
                <a:spcPts val="600"/>
              </a:spcAft>
            </a:pP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Этому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соответствуют натуральные чётные числа 2, 4, 6, 8, 10, 12. Их количество равно 6.</a:t>
            </a:r>
            <a:endParaRPr lang="ru-RU" sz="1400" dirty="0">
              <a:solidFill>
                <a:srgbClr val="000099"/>
              </a:solidFill>
              <a:effectLst/>
              <a:latin typeface="+mn-lt"/>
              <a:ea typeface="Calibri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8200" y="3756170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6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61397" y="846189"/>
            <a:ext cx="23664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72000" y="846189"/>
            <a:ext cx="6480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936984" y="1133627"/>
            <a:ext cx="18002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208311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-7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6890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latin typeface="+mn-lt"/>
                <a:ea typeface="Calibri"/>
              </a:rPr>
              <a:t>Напишите наибольшее число </a:t>
            </a:r>
            <a:r>
              <a:rPr lang="en-US" sz="1400" b="1" i="1" dirty="0">
                <a:solidFill>
                  <a:srgbClr val="000000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latin typeface="+mn-lt"/>
                <a:ea typeface="Calibri"/>
              </a:rPr>
              <a:t>, для которого истинно высказывание: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latin typeface="+mn-lt"/>
                <a:ea typeface="Calibri"/>
              </a:rPr>
              <a:t>НЕ</a:t>
            </a:r>
            <a:r>
              <a:rPr lang="ru-RU" sz="1400" dirty="0">
                <a:latin typeface="+mn-lt"/>
                <a:ea typeface="Calibri"/>
              </a:rPr>
              <a:t> </a:t>
            </a:r>
            <a:r>
              <a:rPr lang="ru-RU" sz="1400" b="1" dirty="0">
                <a:latin typeface="+mn-lt"/>
                <a:ea typeface="Calibri"/>
              </a:rPr>
              <a:t>(НЕ</a:t>
            </a:r>
            <a:r>
              <a:rPr lang="ru-RU" sz="1400" dirty="0">
                <a:latin typeface="+mn-lt"/>
                <a:ea typeface="Calibri"/>
              </a:rPr>
              <a:t> (</a:t>
            </a:r>
            <a:r>
              <a:rPr lang="ru-RU" sz="1400" i="1" dirty="0">
                <a:latin typeface="+mn-lt"/>
                <a:ea typeface="Calibri"/>
              </a:rPr>
              <a:t>х</a:t>
            </a:r>
            <a:r>
              <a:rPr lang="ru-RU" sz="1400" dirty="0">
                <a:latin typeface="+mn-lt"/>
                <a:ea typeface="Calibri"/>
              </a:rPr>
              <a:t> &lt;= 60) </a:t>
            </a:r>
            <a:r>
              <a:rPr lang="ru-RU" sz="1400" b="1" dirty="0">
                <a:latin typeface="+mn-lt"/>
                <a:ea typeface="Calibri"/>
              </a:rPr>
              <a:t>ИЛИ</a:t>
            </a:r>
            <a:r>
              <a:rPr lang="ru-RU" sz="1400" dirty="0">
                <a:latin typeface="+mn-lt"/>
                <a:ea typeface="Calibri"/>
              </a:rPr>
              <a:t> (</a:t>
            </a:r>
            <a:r>
              <a:rPr lang="ru-RU" sz="1400" i="1" dirty="0">
                <a:latin typeface="+mn-lt"/>
                <a:ea typeface="Calibri"/>
              </a:rPr>
              <a:t>х</a:t>
            </a:r>
            <a:r>
              <a:rPr lang="ru-RU" sz="1400" dirty="0">
                <a:latin typeface="+mn-lt"/>
                <a:ea typeface="Calibri"/>
              </a:rPr>
              <a:t> чётное)</a:t>
            </a:r>
            <a:r>
              <a:rPr lang="ru-RU" sz="1400" b="1" dirty="0">
                <a:latin typeface="+mn-lt"/>
                <a:ea typeface="Calibri"/>
              </a:rPr>
              <a:t>)</a:t>
            </a:r>
            <a:r>
              <a:rPr lang="ru-RU" sz="1400" dirty="0">
                <a:latin typeface="+mn-lt"/>
                <a:ea typeface="Calibri"/>
              </a:rPr>
              <a:t>.</a:t>
            </a:r>
            <a:endParaRPr lang="ru-RU" sz="1400" dirty="0">
              <a:solidFill>
                <a:srgbClr val="000000"/>
              </a:solidFill>
              <a:latin typeface="+mn-lt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1311610"/>
            <a:ext cx="85689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Расставим порядок выполнения в соответствии с приоритетом операций.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solidFill>
                  <a:srgbClr val="008000"/>
                </a:solidFill>
                <a:latin typeface="+mn-lt"/>
                <a:ea typeface="Calibri"/>
              </a:rPr>
              <a:t>  </a:t>
            </a:r>
            <a:r>
              <a:rPr lang="ru-RU" sz="1400" dirty="0">
                <a:solidFill>
                  <a:srgbClr val="008000"/>
                </a:solidFill>
                <a:latin typeface="+mn-lt"/>
                <a:ea typeface="Calibri"/>
              </a:rPr>
              <a:t>3      1                       </a:t>
            </a:r>
            <a:r>
              <a:rPr lang="ru-RU" sz="1400" dirty="0" smtClean="0">
                <a:solidFill>
                  <a:srgbClr val="008000"/>
                </a:solidFill>
                <a:latin typeface="+mn-lt"/>
                <a:ea typeface="Calibri"/>
              </a:rPr>
              <a:t>2</a:t>
            </a:r>
            <a:r>
              <a:rPr lang="en-US" sz="1400" dirty="0" smtClean="0">
                <a:solidFill>
                  <a:srgbClr val="008000"/>
                </a:solidFill>
                <a:latin typeface="+mn-lt"/>
                <a:ea typeface="Calibri"/>
              </a:rPr>
              <a:t/>
            </a:r>
            <a:br>
              <a:rPr lang="en-US" sz="1400" dirty="0" smtClean="0">
                <a:solidFill>
                  <a:srgbClr val="008000"/>
                </a:solidFill>
                <a:latin typeface="+mn-lt"/>
                <a:ea typeface="Calibri"/>
              </a:rPr>
            </a:br>
            <a:r>
              <a:rPr lang="ru-RU" sz="1400" b="1" dirty="0" smtClean="0">
                <a:solidFill>
                  <a:srgbClr val="000099"/>
                </a:solidFill>
                <a:latin typeface="+mn-lt"/>
                <a:ea typeface="Calibri"/>
              </a:rPr>
              <a:t>НЕ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>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Calibri"/>
              </a:rPr>
              <a:t>(НЕ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(</a:t>
            </a:r>
            <a:r>
              <a:rPr lang="ru-RU" sz="1400" i="1" dirty="0">
                <a:solidFill>
                  <a:srgbClr val="000099"/>
                </a:solidFill>
                <a:latin typeface="+mn-lt"/>
                <a:ea typeface="Calibri"/>
              </a:rPr>
              <a:t>х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&lt;= 60)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Calibri"/>
              </a:rPr>
              <a:t>ИЛИ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(</a:t>
            </a:r>
            <a:r>
              <a:rPr lang="ru-RU" sz="1400" i="1" dirty="0">
                <a:solidFill>
                  <a:srgbClr val="000099"/>
                </a:solidFill>
                <a:latin typeface="+mn-lt"/>
                <a:ea typeface="Calibri"/>
              </a:rPr>
              <a:t>х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чётное)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Calibri"/>
              </a:rPr>
              <a:t>).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Избавимся от первой операции отрицания:</a:t>
            </a:r>
          </a:p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0099"/>
                </a:solidFill>
                <a:latin typeface="+mn-lt"/>
                <a:ea typeface="Calibri"/>
              </a:rPr>
              <a:t>НЕ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Calibri"/>
              </a:rPr>
              <a:t>(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(</a:t>
            </a:r>
            <a:r>
              <a:rPr lang="ru-RU" sz="1400" i="1" dirty="0">
                <a:solidFill>
                  <a:srgbClr val="000099"/>
                </a:solidFill>
                <a:latin typeface="+mn-lt"/>
                <a:ea typeface="Calibri"/>
              </a:rPr>
              <a:t>х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&gt; 60)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Calibri"/>
              </a:rPr>
              <a:t>ИЛИ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(</a:t>
            </a:r>
            <a:r>
              <a:rPr lang="ru-RU" sz="1400" i="1" dirty="0">
                <a:solidFill>
                  <a:srgbClr val="000099"/>
                </a:solidFill>
                <a:latin typeface="+mn-lt"/>
                <a:ea typeface="Calibri"/>
              </a:rPr>
              <a:t>х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чётное)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Calibri"/>
              </a:rPr>
              <a:t>).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Чтобы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Calibri"/>
              </a:rPr>
              <a:t>всё высказывание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было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Calibri"/>
              </a:rPr>
              <a:t>истинным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, результат операции ИЛИ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Calibri"/>
              </a:rPr>
              <a:t>в скобках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должен быть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Calibri"/>
              </a:rPr>
              <a:t>ложным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. </a:t>
            </a:r>
            <a:endParaRPr lang="en-US" sz="1400" dirty="0" smtClean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1400" dirty="0" smtClean="0">
                <a:solidFill>
                  <a:srgbClr val="000099"/>
                </a:solidFill>
                <a:latin typeface="+mn-lt"/>
                <a:ea typeface="Calibri"/>
              </a:rPr>
              <a:t>То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есть </a:t>
            </a:r>
            <a:r>
              <a:rPr lang="ru-RU" sz="1400" i="1" dirty="0">
                <a:solidFill>
                  <a:srgbClr val="000099"/>
                </a:solidFill>
                <a:latin typeface="+mn-lt"/>
                <a:ea typeface="Calibri"/>
              </a:rPr>
              <a:t>х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  <a:cs typeface="Calibri"/>
              </a:rPr>
              <a:t>≤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 60 и нечётное, при этом оно должно быть наибольшим возможным. Этому соответствует число 59. </a:t>
            </a:r>
            <a:endParaRPr lang="ru-RU" sz="1400" dirty="0">
              <a:solidFill>
                <a:srgbClr val="000099"/>
              </a:solidFill>
              <a:effectLst/>
              <a:latin typeface="+mn-lt"/>
              <a:ea typeface="Calibri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8200" y="3756170"/>
            <a:ext cx="10871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59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61397" y="846189"/>
            <a:ext cx="157439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815916" y="846189"/>
            <a:ext cx="6480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56772" y="1133627"/>
            <a:ext cx="36492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Левая фигурная скобка 10"/>
          <p:cNvSpPr/>
          <p:nvPr/>
        </p:nvSpPr>
        <p:spPr>
          <a:xfrm rot="16200000">
            <a:off x="1601553" y="201856"/>
            <a:ext cx="171582" cy="2070008"/>
          </a:xfrm>
          <a:prstGeom prst="leftBrac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2865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6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9850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577589"/>
            <a:ext cx="8532948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i="1" dirty="0">
                <a:latin typeface="+mn-lt"/>
                <a:ea typeface="Calibri"/>
              </a:rPr>
              <a:t>Алгебра логики</a:t>
            </a:r>
            <a:r>
              <a:rPr lang="ru-RU" sz="1400" dirty="0">
                <a:latin typeface="+mn-lt"/>
                <a:ea typeface="Calibri"/>
              </a:rPr>
              <a:t> – раздел математики, объектами которого являются высказывания.</a:t>
            </a:r>
          </a:p>
          <a:p>
            <a:pPr algn="just">
              <a:spcAft>
                <a:spcPts val="600"/>
              </a:spcAft>
            </a:pPr>
            <a:r>
              <a:rPr lang="ru-RU" sz="1400" b="1" i="1" dirty="0">
                <a:latin typeface="+mn-lt"/>
                <a:ea typeface="Times New Roman"/>
              </a:rPr>
              <a:t>Высказывание</a:t>
            </a:r>
            <a:r>
              <a:rPr lang="ru-RU" sz="1400" dirty="0">
                <a:latin typeface="+mn-lt"/>
                <a:ea typeface="Times New Roman"/>
              </a:rPr>
              <a:t> – это повествовательное предложение на любом языке, содержание которого можно </a:t>
            </a:r>
            <a:r>
              <a:rPr lang="ru-RU" sz="1400" u="sng" dirty="0">
                <a:latin typeface="+mn-lt"/>
                <a:ea typeface="Times New Roman"/>
              </a:rPr>
              <a:t>однозначно</a:t>
            </a:r>
            <a:r>
              <a:rPr lang="ru-RU" sz="1400" dirty="0">
                <a:latin typeface="+mn-lt"/>
                <a:ea typeface="Times New Roman"/>
              </a:rPr>
              <a:t> определить как истинное или ложное. В русском языке высказывания выражаются повествовательными предложениями. 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b="1" i="1" dirty="0">
                <a:latin typeface="+mn-lt"/>
                <a:ea typeface="Times New Roman"/>
              </a:rPr>
              <a:t>Простое высказывание</a:t>
            </a:r>
            <a:r>
              <a:rPr lang="ru-RU" sz="1400" dirty="0">
                <a:latin typeface="+mn-lt"/>
                <a:ea typeface="Times New Roman"/>
              </a:rPr>
              <a:t> может быть либо </a:t>
            </a:r>
            <a:r>
              <a:rPr lang="ru-RU" sz="1400" b="1" i="1" dirty="0">
                <a:latin typeface="+mn-lt"/>
                <a:ea typeface="Times New Roman"/>
              </a:rPr>
              <a:t>истинно</a:t>
            </a:r>
            <a:r>
              <a:rPr lang="ru-RU" sz="1400" dirty="0">
                <a:latin typeface="+mn-lt"/>
                <a:ea typeface="Times New Roman"/>
              </a:rPr>
              <a:t>, либо </a:t>
            </a:r>
            <a:r>
              <a:rPr lang="ru-RU" sz="1400" b="1" i="1" dirty="0">
                <a:latin typeface="+mn-lt"/>
                <a:ea typeface="Times New Roman"/>
              </a:rPr>
              <a:t>ложно</a:t>
            </a:r>
            <a:r>
              <a:rPr lang="ru-RU" sz="1400" dirty="0">
                <a:latin typeface="+mn-lt"/>
                <a:ea typeface="Times New Roman"/>
              </a:rPr>
              <a:t>. Несколько простых высказываний, объединенных с помощью логических связок, называются </a:t>
            </a:r>
            <a:r>
              <a:rPr lang="ru-RU" sz="1400" b="1" i="1" dirty="0">
                <a:latin typeface="+mn-lt"/>
                <a:ea typeface="Times New Roman"/>
              </a:rPr>
              <a:t>составными высказываниями</a:t>
            </a:r>
            <a:r>
              <a:rPr lang="ru-RU" sz="1400" dirty="0">
                <a:latin typeface="+mn-lt"/>
                <a:ea typeface="Times New Roman"/>
              </a:rPr>
              <a:t>. 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+mn-lt"/>
                <a:ea typeface="Times New Roman"/>
              </a:rPr>
              <a:t>Простые высказывания обозначаются именами </a:t>
            </a:r>
            <a:r>
              <a:rPr lang="ru-RU" sz="1400" b="1" i="1" dirty="0">
                <a:latin typeface="+mn-lt"/>
                <a:ea typeface="Times New Roman"/>
              </a:rPr>
              <a:t>логических переменных</a:t>
            </a:r>
            <a:r>
              <a:rPr lang="ru-RU" sz="1400" dirty="0">
                <a:latin typeface="+mn-lt"/>
                <a:ea typeface="Times New Roman"/>
              </a:rPr>
              <a:t>, которые могут принимать значения </a:t>
            </a:r>
            <a:r>
              <a:rPr lang="ru-RU" sz="1400" b="1" i="1" dirty="0">
                <a:latin typeface="+mn-lt"/>
                <a:ea typeface="Times New Roman"/>
              </a:rPr>
              <a:t>логических констант</a:t>
            </a:r>
            <a:r>
              <a:rPr lang="ru-RU" sz="1400" dirty="0">
                <a:latin typeface="+mn-lt"/>
                <a:ea typeface="Times New Roman"/>
              </a:rPr>
              <a:t>: </a:t>
            </a:r>
            <a:r>
              <a:rPr lang="ru-RU" sz="1400" b="1" dirty="0">
                <a:latin typeface="+mn-lt"/>
                <a:ea typeface="Times New Roman"/>
              </a:rPr>
              <a:t>1 («</a:t>
            </a:r>
            <a:r>
              <a:rPr lang="ru-RU" sz="1400" b="1" i="1" dirty="0">
                <a:latin typeface="+mn-lt"/>
                <a:ea typeface="Times New Roman"/>
              </a:rPr>
              <a:t>истина</a:t>
            </a:r>
            <a:r>
              <a:rPr lang="ru-RU" sz="1400" b="1" dirty="0">
                <a:latin typeface="+mn-lt"/>
                <a:ea typeface="Times New Roman"/>
              </a:rPr>
              <a:t>»)</a:t>
            </a:r>
            <a:r>
              <a:rPr lang="ru-RU" sz="1400" dirty="0">
                <a:latin typeface="+mn-lt"/>
                <a:ea typeface="Times New Roman"/>
              </a:rPr>
              <a:t> и </a:t>
            </a:r>
            <a:r>
              <a:rPr lang="ru-RU" sz="1400" b="1" dirty="0">
                <a:latin typeface="+mn-lt"/>
                <a:ea typeface="Times New Roman"/>
              </a:rPr>
              <a:t>0 («</a:t>
            </a:r>
            <a:r>
              <a:rPr lang="ru-RU" sz="1400" b="1" i="1" dirty="0">
                <a:latin typeface="+mn-lt"/>
                <a:ea typeface="Times New Roman"/>
              </a:rPr>
              <a:t>ложь</a:t>
            </a:r>
            <a:r>
              <a:rPr lang="ru-RU" sz="1400" b="1" dirty="0">
                <a:latin typeface="+mn-lt"/>
                <a:ea typeface="Times New Roman"/>
              </a:rPr>
              <a:t>»)</a:t>
            </a:r>
            <a:r>
              <a:rPr lang="ru-RU" sz="1400" dirty="0">
                <a:latin typeface="+mn-lt"/>
                <a:ea typeface="Times New Roman"/>
              </a:rPr>
              <a:t>. 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en-US" sz="1400" dirty="0">
                <a:latin typeface="+mn-lt"/>
                <a:ea typeface="Times New Roman"/>
              </a:rPr>
              <a:t>A</a:t>
            </a:r>
            <a:r>
              <a:rPr lang="ru-RU" sz="1400" dirty="0">
                <a:latin typeface="+mn-lt"/>
                <a:ea typeface="Times New Roman"/>
              </a:rPr>
              <a:t> = «2 × 2 = 4»	(</a:t>
            </a:r>
            <a:r>
              <a:rPr lang="en-US" sz="1400" dirty="0">
                <a:latin typeface="+mn-lt"/>
                <a:ea typeface="Times New Roman"/>
              </a:rPr>
              <a:t>A</a:t>
            </a:r>
            <a:r>
              <a:rPr lang="ru-RU" sz="1400" dirty="0">
                <a:latin typeface="+mn-lt"/>
                <a:ea typeface="Times New Roman"/>
              </a:rPr>
              <a:t> = 1)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en-US" sz="1400" dirty="0">
                <a:latin typeface="+mn-lt"/>
                <a:ea typeface="Times New Roman"/>
              </a:rPr>
              <a:t>B</a:t>
            </a:r>
            <a:r>
              <a:rPr lang="ru-RU" sz="1400" dirty="0">
                <a:latin typeface="+mn-lt"/>
                <a:ea typeface="Times New Roman"/>
              </a:rPr>
              <a:t> = «2 × 2 = 5»	(</a:t>
            </a:r>
            <a:r>
              <a:rPr lang="en-US" sz="1400" dirty="0">
                <a:latin typeface="+mn-lt"/>
                <a:ea typeface="Times New Roman"/>
              </a:rPr>
              <a:t>B</a:t>
            </a:r>
            <a:r>
              <a:rPr lang="ru-RU" sz="1400" dirty="0">
                <a:latin typeface="+mn-lt"/>
                <a:ea typeface="Times New Roman"/>
              </a:rPr>
              <a:t> = 0)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+mn-lt"/>
                <a:ea typeface="Times New Roman"/>
              </a:rPr>
              <a:t>Над простыми высказываниями можно производить </a:t>
            </a:r>
            <a:r>
              <a:rPr lang="ru-RU" sz="1400" b="1" i="1" dirty="0">
                <a:latin typeface="+mn-lt"/>
                <a:ea typeface="Times New Roman"/>
              </a:rPr>
              <a:t>логические операции</a:t>
            </a:r>
            <a:r>
              <a:rPr lang="ru-RU" sz="1400" dirty="0">
                <a:latin typeface="+mn-lt"/>
                <a:ea typeface="Times New Roman"/>
              </a:rPr>
              <a:t>, в результате которых получаются составные высказывания</a:t>
            </a:r>
            <a:r>
              <a:rPr lang="ru-RU" sz="1400" dirty="0" smtClean="0">
                <a:latin typeface="+mn-lt"/>
                <a:ea typeface="Times New Roman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ru-RU" sz="1400" b="1" i="1" dirty="0">
                <a:latin typeface="+mn-lt"/>
                <a:ea typeface="Calibri"/>
              </a:rPr>
              <a:t>Основные логические </a:t>
            </a:r>
            <a:r>
              <a:rPr lang="ru-RU" sz="1400" b="1" i="1" dirty="0" smtClean="0">
                <a:latin typeface="+mn-lt"/>
                <a:ea typeface="Calibri"/>
              </a:rPr>
              <a:t>операции</a:t>
            </a:r>
            <a:r>
              <a:rPr lang="ru-RU" sz="1400" dirty="0" smtClean="0">
                <a:latin typeface="+mn-lt"/>
                <a:ea typeface="Calibri"/>
              </a:rPr>
              <a:t>: конъюнкция, дизъюнкция, инверсия.</a:t>
            </a:r>
            <a:endParaRPr lang="ru-RU" sz="1400" dirty="0">
              <a:latin typeface="+mn-lt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13364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627534"/>
            <a:ext cx="8568952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b="1" i="1" dirty="0" smtClean="0">
                <a:latin typeface="+mn-lt"/>
                <a:ea typeface="Times New Roman"/>
              </a:rPr>
              <a:t>1</a:t>
            </a:r>
            <a:r>
              <a:rPr lang="ru-RU" sz="1400" b="1" i="1" dirty="0">
                <a:latin typeface="+mn-lt"/>
                <a:ea typeface="Times New Roman"/>
              </a:rPr>
              <a:t>. Конъюнкция (логическое умножение)</a:t>
            </a:r>
            <a:r>
              <a:rPr lang="ru-RU" sz="1400" dirty="0">
                <a:latin typeface="+mn-lt"/>
                <a:ea typeface="Times New Roman"/>
              </a:rPr>
              <a:t> – объединение двух высказываний в одно с помощью союза «</a:t>
            </a:r>
            <a:r>
              <a:rPr lang="ru-RU" sz="1400" b="1" dirty="0">
                <a:latin typeface="+mn-lt"/>
                <a:ea typeface="Times New Roman"/>
              </a:rPr>
              <a:t>И</a:t>
            </a:r>
            <a:r>
              <a:rPr lang="ru-RU" sz="1400" dirty="0">
                <a:latin typeface="+mn-lt"/>
                <a:ea typeface="Times New Roman"/>
              </a:rPr>
              <a:t>». Полученное составное высказывание будет истинным тогда и только тогда, когда истинны </a:t>
            </a:r>
            <a:r>
              <a:rPr lang="ru-RU" sz="1400" b="1" dirty="0">
                <a:latin typeface="+mn-lt"/>
                <a:ea typeface="Times New Roman"/>
              </a:rPr>
              <a:t>оба</a:t>
            </a:r>
            <a:r>
              <a:rPr lang="ru-RU" sz="1400" dirty="0">
                <a:latin typeface="+mn-lt"/>
                <a:ea typeface="Times New Roman"/>
              </a:rPr>
              <a:t> входящих в него простых высказывания.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+mn-lt"/>
                <a:ea typeface="Times New Roman"/>
              </a:rPr>
              <a:t>«2 × 2 = 4» </a:t>
            </a:r>
            <a:r>
              <a:rPr lang="ru-RU" sz="1400" b="1" dirty="0">
                <a:latin typeface="+mn-lt"/>
                <a:ea typeface="Times New Roman"/>
              </a:rPr>
              <a:t>и</a:t>
            </a:r>
            <a:r>
              <a:rPr lang="ru-RU" sz="1400" dirty="0">
                <a:latin typeface="+mn-lt"/>
                <a:ea typeface="Times New Roman"/>
              </a:rPr>
              <a:t> «3 × 3 = 10</a:t>
            </a:r>
            <a:r>
              <a:rPr lang="ru-RU" sz="1400" dirty="0" smtClean="0">
                <a:latin typeface="+mn-lt"/>
                <a:ea typeface="Times New Roman"/>
              </a:rPr>
              <a:t>»  – </a:t>
            </a:r>
            <a:r>
              <a:rPr lang="ru-RU" sz="1400" dirty="0">
                <a:latin typeface="+mn-lt"/>
                <a:ea typeface="Times New Roman"/>
              </a:rPr>
              <a:t>ложь 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+mn-lt"/>
                <a:ea typeface="Times New Roman"/>
              </a:rPr>
              <a:t>«2 × 2 = 4» </a:t>
            </a:r>
            <a:r>
              <a:rPr lang="ru-RU" sz="1400" b="1" dirty="0">
                <a:latin typeface="+mn-lt"/>
                <a:ea typeface="Times New Roman"/>
              </a:rPr>
              <a:t>и</a:t>
            </a:r>
            <a:r>
              <a:rPr lang="ru-RU" sz="1400" dirty="0">
                <a:latin typeface="+mn-lt"/>
                <a:ea typeface="Times New Roman"/>
              </a:rPr>
              <a:t> «3 × 3 = 9»	</a:t>
            </a:r>
            <a:r>
              <a:rPr lang="ru-RU" sz="1400" dirty="0" smtClean="0">
                <a:latin typeface="+mn-lt"/>
                <a:ea typeface="Times New Roman"/>
              </a:rPr>
              <a:t>   – </a:t>
            </a:r>
            <a:r>
              <a:rPr lang="ru-RU" sz="1400" dirty="0">
                <a:latin typeface="+mn-lt"/>
                <a:ea typeface="Times New Roman"/>
              </a:rPr>
              <a:t>истина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+mn-lt"/>
                <a:ea typeface="Times New Roman"/>
              </a:rPr>
              <a:t>На формальном языке алгебры логики конъюнкция обозначается </a:t>
            </a:r>
            <a:r>
              <a:rPr lang="ru-RU" sz="1400" dirty="0" smtClean="0">
                <a:latin typeface="+mn-lt"/>
                <a:ea typeface="Times New Roman"/>
              </a:rPr>
              <a:t>знаком «</a:t>
            </a:r>
            <a:r>
              <a:rPr lang="ru-RU" sz="1400" b="1" dirty="0" smtClean="0">
                <a:latin typeface="+mn-lt"/>
                <a:ea typeface="Times New Roman"/>
              </a:rPr>
              <a:t>&amp;</a:t>
            </a:r>
            <a:r>
              <a:rPr lang="ru-RU" sz="1400" dirty="0" smtClean="0">
                <a:latin typeface="+mn-lt"/>
                <a:ea typeface="Times New Roman"/>
              </a:rPr>
              <a:t>».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+mn-lt"/>
                <a:ea typeface="Times New Roman"/>
              </a:rPr>
              <a:t>Например: </a:t>
            </a:r>
            <a:r>
              <a:rPr lang="en-US" sz="1400" i="1" dirty="0">
                <a:latin typeface="+mn-lt"/>
                <a:ea typeface="Times New Roman"/>
              </a:rPr>
              <a:t>A</a:t>
            </a:r>
            <a:r>
              <a:rPr lang="ru-RU" sz="1400" dirty="0">
                <a:latin typeface="+mn-lt"/>
                <a:ea typeface="Times New Roman"/>
              </a:rPr>
              <a:t> &amp; </a:t>
            </a:r>
            <a:r>
              <a:rPr lang="en-US" sz="1400" i="1" dirty="0">
                <a:latin typeface="+mn-lt"/>
                <a:ea typeface="Times New Roman"/>
              </a:rPr>
              <a:t>B</a:t>
            </a:r>
            <a:r>
              <a:rPr lang="ru-RU" sz="1400" dirty="0">
                <a:latin typeface="+mn-lt"/>
                <a:ea typeface="Times New Roman"/>
              </a:rPr>
              <a:t> (читается «</a:t>
            </a:r>
            <a:r>
              <a:rPr lang="en-US" sz="1400" dirty="0">
                <a:latin typeface="+mn-lt"/>
                <a:ea typeface="Times New Roman"/>
              </a:rPr>
              <a:t>A</a:t>
            </a:r>
            <a:r>
              <a:rPr lang="ru-RU" sz="1400" dirty="0">
                <a:latin typeface="+mn-lt"/>
                <a:ea typeface="Times New Roman"/>
              </a:rPr>
              <a:t> и </a:t>
            </a:r>
            <a:r>
              <a:rPr lang="en-US" sz="1400" dirty="0">
                <a:latin typeface="+mn-lt"/>
                <a:ea typeface="Times New Roman"/>
              </a:rPr>
              <a:t>B</a:t>
            </a:r>
            <a:r>
              <a:rPr lang="ru-RU" sz="1400" dirty="0">
                <a:latin typeface="+mn-lt"/>
                <a:ea typeface="Times New Roman"/>
              </a:rPr>
              <a:t>»). 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+mn-lt"/>
                <a:ea typeface="Times New Roman"/>
              </a:rPr>
              <a:t>Значение логической операции определяется с помощью </a:t>
            </a:r>
            <a:r>
              <a:rPr lang="ru-RU" sz="1400" b="1" i="1" dirty="0">
                <a:latin typeface="+mn-lt"/>
                <a:ea typeface="Times New Roman"/>
              </a:rPr>
              <a:t>таблицы истинности</a:t>
            </a:r>
            <a:r>
              <a:rPr lang="ru-RU" sz="1400" dirty="0">
                <a:latin typeface="+mn-lt"/>
                <a:ea typeface="Times New Roman"/>
              </a:rPr>
              <a:t>, которая показывает, какие значения принимает результат логической операции при всех возможных наборах значений исходных высказываний (в следующем порядке: 00, 01, 10, 11</a:t>
            </a:r>
            <a:r>
              <a:rPr lang="ru-RU" sz="1400" dirty="0" smtClean="0">
                <a:latin typeface="+mn-lt"/>
                <a:ea typeface="Times New Roman"/>
              </a:rPr>
              <a:t>).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287638"/>
              </p:ext>
            </p:extLst>
          </p:nvPr>
        </p:nvGraphicFramePr>
        <p:xfrm>
          <a:off x="3850482" y="3651868"/>
          <a:ext cx="1443036" cy="115213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26479"/>
                <a:gridCol w="289478"/>
                <a:gridCol w="827079"/>
              </a:tblGrid>
              <a:tr h="230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+mn-lt"/>
                          <a:ea typeface="Times New Roman"/>
                        </a:rPr>
                        <a:t>A</a:t>
                      </a:r>
                      <a:endParaRPr lang="ru-RU" sz="1400" i="1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+mn-lt"/>
                          <a:ea typeface="Times New Roman"/>
                        </a:rPr>
                        <a:t>B</a:t>
                      </a:r>
                      <a:endParaRPr lang="ru-RU" sz="1400" i="1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+mn-lt"/>
                          <a:ea typeface="Times New Roman"/>
                        </a:rPr>
                        <a:t>A</a:t>
                      </a:r>
                      <a:r>
                        <a:rPr lang="ru-RU" sz="1400" i="1" dirty="0">
                          <a:effectLst/>
                          <a:latin typeface="+mn-lt"/>
                          <a:ea typeface="Times New Roman"/>
                        </a:rPr>
                        <a:t> &amp; </a:t>
                      </a:r>
                      <a:r>
                        <a:rPr lang="en-US" sz="1400" i="1" dirty="0">
                          <a:effectLst/>
                          <a:latin typeface="+mn-lt"/>
                          <a:ea typeface="Times New Roman"/>
                        </a:rPr>
                        <a:t>B</a:t>
                      </a:r>
                      <a:endParaRPr lang="ru-RU" sz="1400" i="1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ru-RU" sz="140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687077" y="3308089"/>
            <a:ext cx="17698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Таблица истинности:</a:t>
            </a:r>
          </a:p>
        </p:txBody>
      </p:sp>
    </p:spTree>
    <p:extLst>
      <p:ext uri="{BB962C8B-B14F-4D97-AF65-F5344CB8AC3E}">
        <p14:creationId xmlns:p14="http://schemas.microsoft.com/office/powerpoint/2010/main" val="150854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627534"/>
            <a:ext cx="856895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b="1" i="1" dirty="0">
                <a:latin typeface="+mn-lt"/>
                <a:ea typeface="Times New Roman"/>
              </a:rPr>
              <a:t>2. Дизъюнкция (логическое сложение)</a:t>
            </a:r>
            <a:r>
              <a:rPr lang="ru-RU" sz="1400" dirty="0">
                <a:latin typeface="+mn-lt"/>
                <a:ea typeface="Times New Roman"/>
              </a:rPr>
              <a:t> – объединение нескольких высказываний с помощью союза «</a:t>
            </a:r>
            <a:r>
              <a:rPr lang="ru-RU" sz="1400" b="1" dirty="0">
                <a:latin typeface="+mn-lt"/>
                <a:ea typeface="Times New Roman"/>
              </a:rPr>
              <a:t>ИЛИ</a:t>
            </a:r>
            <a:r>
              <a:rPr lang="ru-RU" sz="1400" dirty="0">
                <a:latin typeface="+mn-lt"/>
                <a:ea typeface="Times New Roman"/>
              </a:rPr>
              <a:t>». Полученное составное высказывание будет истинным тогда, когда истинно </a:t>
            </a:r>
            <a:r>
              <a:rPr lang="ru-RU" sz="1400" b="1" dirty="0">
                <a:latin typeface="+mn-lt"/>
                <a:ea typeface="Times New Roman"/>
              </a:rPr>
              <a:t>хотя бы одно</a:t>
            </a:r>
            <a:r>
              <a:rPr lang="ru-RU" sz="1400" dirty="0">
                <a:latin typeface="+mn-lt"/>
                <a:ea typeface="Times New Roman"/>
              </a:rPr>
              <a:t> из входящих в него простых высказываний.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+mn-lt"/>
                <a:ea typeface="Times New Roman"/>
              </a:rPr>
              <a:t>«2 × 2 = 5» </a:t>
            </a:r>
            <a:r>
              <a:rPr lang="ru-RU" sz="1400" b="1" dirty="0">
                <a:latin typeface="+mn-lt"/>
                <a:ea typeface="Times New Roman"/>
              </a:rPr>
              <a:t>или</a:t>
            </a:r>
            <a:r>
              <a:rPr lang="ru-RU" sz="1400" dirty="0">
                <a:latin typeface="+mn-lt"/>
                <a:ea typeface="Times New Roman"/>
              </a:rPr>
              <a:t> «3 × 3 = 10</a:t>
            </a:r>
            <a:r>
              <a:rPr lang="ru-RU" sz="1400" dirty="0" smtClean="0">
                <a:latin typeface="+mn-lt"/>
                <a:ea typeface="Times New Roman"/>
              </a:rPr>
              <a:t>»  – </a:t>
            </a:r>
            <a:r>
              <a:rPr lang="ru-RU" sz="1400" dirty="0">
                <a:latin typeface="+mn-lt"/>
                <a:ea typeface="Times New Roman"/>
              </a:rPr>
              <a:t>ложь 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+mn-lt"/>
                <a:ea typeface="Times New Roman"/>
              </a:rPr>
              <a:t>«2 × 2 = 5» </a:t>
            </a:r>
            <a:r>
              <a:rPr lang="ru-RU" sz="1400" b="1" dirty="0">
                <a:latin typeface="+mn-lt"/>
                <a:ea typeface="Times New Roman"/>
              </a:rPr>
              <a:t>или</a:t>
            </a:r>
            <a:r>
              <a:rPr lang="ru-RU" sz="1400" dirty="0">
                <a:latin typeface="+mn-lt"/>
                <a:ea typeface="Times New Roman"/>
              </a:rPr>
              <a:t> «3 × 3 = 9</a:t>
            </a:r>
            <a:r>
              <a:rPr lang="ru-RU" sz="1400" dirty="0" smtClean="0">
                <a:latin typeface="+mn-lt"/>
                <a:ea typeface="Times New Roman"/>
              </a:rPr>
              <a:t>»    – </a:t>
            </a:r>
            <a:r>
              <a:rPr lang="ru-RU" sz="1400" dirty="0">
                <a:latin typeface="+mn-lt"/>
                <a:ea typeface="Times New Roman"/>
              </a:rPr>
              <a:t>истина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+mn-lt"/>
                <a:ea typeface="Times New Roman"/>
              </a:rPr>
              <a:t>На формальном языке алгебры логики дизъюнкция обозначается знаком </a:t>
            </a:r>
            <a:r>
              <a:rPr lang="ru-RU" sz="1400" dirty="0" smtClean="0">
                <a:latin typeface="+mn-lt"/>
                <a:ea typeface="Times New Roman"/>
              </a:rPr>
              <a:t>«</a:t>
            </a:r>
            <a:r>
              <a:rPr lang="en-US" sz="1400" b="1" dirty="0" smtClean="0">
                <a:latin typeface="+mn-lt"/>
                <a:ea typeface="Times New Roman"/>
              </a:rPr>
              <a:t>v</a:t>
            </a:r>
            <a:r>
              <a:rPr lang="ru-RU" sz="1400" dirty="0" smtClean="0">
                <a:latin typeface="+mn-lt"/>
                <a:ea typeface="Times New Roman"/>
              </a:rPr>
              <a:t>».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+mn-lt"/>
                <a:ea typeface="Times New Roman"/>
              </a:rPr>
              <a:t>Например: </a:t>
            </a:r>
            <a:r>
              <a:rPr lang="en-US" sz="1400" i="1" dirty="0">
                <a:latin typeface="+mn-lt"/>
                <a:ea typeface="Times New Roman"/>
              </a:rPr>
              <a:t>A</a:t>
            </a:r>
            <a:r>
              <a:rPr lang="en-US" sz="1400" dirty="0">
                <a:latin typeface="+mn-lt"/>
                <a:ea typeface="Times New Roman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Times New Roman"/>
              </a:rPr>
              <a:t>v</a:t>
            </a:r>
            <a:r>
              <a:rPr lang="ru-RU" sz="1400" dirty="0" smtClean="0">
                <a:latin typeface="+mn-lt"/>
                <a:ea typeface="Times New Roman"/>
              </a:rPr>
              <a:t> </a:t>
            </a:r>
            <a:r>
              <a:rPr lang="en-US" sz="1400" i="1" dirty="0">
                <a:latin typeface="+mn-lt"/>
                <a:ea typeface="Times New Roman"/>
              </a:rPr>
              <a:t>B</a:t>
            </a:r>
            <a:r>
              <a:rPr lang="ru-RU" sz="1400" dirty="0">
                <a:latin typeface="+mn-lt"/>
                <a:ea typeface="Times New Roman"/>
              </a:rPr>
              <a:t> (читается «</a:t>
            </a:r>
            <a:r>
              <a:rPr lang="en-US" sz="1400" dirty="0">
                <a:latin typeface="+mn-lt"/>
                <a:ea typeface="Times New Roman"/>
              </a:rPr>
              <a:t>A</a:t>
            </a:r>
            <a:r>
              <a:rPr lang="ru-RU" sz="1400" dirty="0">
                <a:latin typeface="+mn-lt"/>
                <a:ea typeface="Times New Roman"/>
              </a:rPr>
              <a:t> или </a:t>
            </a:r>
            <a:r>
              <a:rPr lang="en-US" sz="1400" dirty="0">
                <a:latin typeface="+mn-lt"/>
                <a:ea typeface="Times New Roman"/>
              </a:rPr>
              <a:t>B</a:t>
            </a:r>
            <a:r>
              <a:rPr lang="ru-RU" sz="1400" dirty="0" smtClean="0">
                <a:latin typeface="+mn-lt"/>
                <a:ea typeface="Times New Roman"/>
              </a:rPr>
              <a:t>»).</a:t>
            </a:r>
            <a:endParaRPr lang="en-US" sz="1400" dirty="0" smtClean="0">
              <a:latin typeface="+mn-lt"/>
              <a:ea typeface="Times New Roman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906396"/>
              </p:ext>
            </p:extLst>
          </p:nvPr>
        </p:nvGraphicFramePr>
        <p:xfrm>
          <a:off x="3815916" y="3116166"/>
          <a:ext cx="1512167" cy="12197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23573"/>
                <a:gridCol w="286902"/>
                <a:gridCol w="901692"/>
              </a:tblGrid>
              <a:tr h="243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Arial"/>
                          <a:ea typeface="Times New Roman"/>
                        </a:rPr>
                        <a:t>A</a:t>
                      </a:r>
                      <a:endParaRPr lang="ru-RU" sz="1400" i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Arial"/>
                          <a:ea typeface="Times New Roman"/>
                        </a:rPr>
                        <a:t>B</a:t>
                      </a:r>
                      <a:endParaRPr lang="ru-RU" sz="1400" i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Arial"/>
                          <a:ea typeface="Times New Roman"/>
                        </a:rPr>
                        <a:t>A </a:t>
                      </a:r>
                      <a:r>
                        <a:rPr lang="en-US" sz="1400" i="0" dirty="0" smtClean="0"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r>
                        <a:rPr lang="ru-RU" sz="1400" i="1" dirty="0" smtClean="0"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400" i="1" dirty="0">
                          <a:effectLst/>
                          <a:latin typeface="Arial"/>
                          <a:ea typeface="Times New Roman"/>
                        </a:rPr>
                        <a:t>B</a:t>
                      </a:r>
                      <a:endParaRPr lang="ru-RU" sz="1400" i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DCF0"/>
                    </a:solidFill>
                  </a:tcPr>
                </a:tc>
              </a:tr>
              <a:tr h="243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</a:rPr>
                        <a:t>0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</a:rPr>
                        <a:t>0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ea typeface="Times New Roman"/>
                        </a:rPr>
                        <a:t>0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</a:rPr>
                        <a:t>0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</a:rPr>
                        <a:t>0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687078" y="2768027"/>
            <a:ext cx="17698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Таблица истинности:</a:t>
            </a:r>
          </a:p>
        </p:txBody>
      </p:sp>
    </p:spTree>
    <p:extLst>
      <p:ext uri="{BB962C8B-B14F-4D97-AF65-F5344CB8AC3E}">
        <p14:creationId xmlns:p14="http://schemas.microsoft.com/office/powerpoint/2010/main" val="1878048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287524" y="627534"/>
                <a:ext cx="8568952" cy="1743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600"/>
                  </a:spcAft>
                </a:pPr>
                <a:r>
                  <a:rPr lang="ru-RU" sz="1400" b="1" i="1" dirty="0" smtClean="0">
                    <a:latin typeface="+mn-lt"/>
                    <a:ea typeface="Times New Roman"/>
                  </a:rPr>
                  <a:t>3. Инверсия (логическое отрицание)</a:t>
                </a:r>
                <a:r>
                  <a:rPr lang="ru-RU" sz="1400" dirty="0">
                    <a:latin typeface="+mn-lt"/>
                    <a:ea typeface="Times New Roman"/>
                  </a:rPr>
                  <a:t> – присоединение частицы «</a:t>
                </a:r>
                <a:r>
                  <a:rPr lang="ru-RU" sz="1400" b="1" dirty="0">
                    <a:latin typeface="+mn-lt"/>
                    <a:ea typeface="Times New Roman"/>
                  </a:rPr>
                  <a:t>НЕ</a:t>
                </a:r>
                <a:r>
                  <a:rPr lang="ru-RU" sz="1400" dirty="0">
                    <a:latin typeface="+mn-lt"/>
                    <a:ea typeface="Times New Roman"/>
                  </a:rPr>
                  <a:t>» к высказыванию. Инверсия делает истинное высказывание ложным, а ложное – истинным.</a:t>
                </a:r>
                <a:endParaRPr lang="ru-RU" sz="1400" dirty="0">
                  <a:latin typeface="+mn-lt"/>
                  <a:ea typeface="Calibri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ru-RU" sz="1400" dirty="0">
                    <a:latin typeface="+mn-lt"/>
                    <a:ea typeface="Times New Roman"/>
                  </a:rPr>
                  <a:t>«2 × 2 = 4» – </a:t>
                </a:r>
                <a:r>
                  <a:rPr lang="ru-RU" sz="1400" dirty="0" smtClean="0">
                    <a:latin typeface="+mn-lt"/>
                    <a:ea typeface="Times New Roman"/>
                  </a:rPr>
                  <a:t>истина 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ru-RU" sz="1400" dirty="0" smtClean="0">
                    <a:latin typeface="+mn-lt"/>
                    <a:ea typeface="Times New Roman"/>
                  </a:rPr>
                  <a:t>«</a:t>
                </a:r>
                <a:r>
                  <a:rPr lang="ru-RU" sz="1400" dirty="0">
                    <a:latin typeface="+mn-lt"/>
                    <a:ea typeface="Times New Roman"/>
                  </a:rPr>
                  <a:t>2 × 2 ≠ 4» – ложь.</a:t>
                </a:r>
                <a:endParaRPr lang="ru-RU" sz="1400" dirty="0">
                  <a:latin typeface="+mn-lt"/>
                  <a:ea typeface="Calibri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ru-RU" sz="1400" dirty="0">
                    <a:latin typeface="+mn-lt"/>
                    <a:ea typeface="Times New Roman"/>
                  </a:rPr>
                  <a:t>На формальном языке алгебры логики инверсия обозначается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ru-RU" sz="1400" i="1" smtClean="0">
                            <a:latin typeface="Cambria Math"/>
                          </a:rPr>
                        </m:ctrlPr>
                      </m:barPr>
                      <m:e>
                        <m:r>
                          <a:rPr lang="en-US" sz="1400" b="0" i="1" smtClean="0">
                            <a:latin typeface="Cambria Math"/>
                          </a:rPr>
                          <m:t>𝐴</m:t>
                        </m:r>
                        <m:r>
                          <a:rPr lang="en-US" sz="1400" b="0" i="1" smtClean="0">
                            <a:latin typeface="Cambria Math"/>
                          </a:rPr>
                          <m:t> </m:t>
                        </m:r>
                      </m:e>
                    </m:bar>
                  </m:oMath>
                </a14:m>
                <a:r>
                  <a:rPr lang="en-US" sz="1400" dirty="0" smtClean="0">
                    <a:latin typeface="+mn-lt"/>
                    <a:ea typeface="Times New Roman"/>
                  </a:rPr>
                  <a:t> </a:t>
                </a:r>
                <a:r>
                  <a:rPr lang="ru-RU" sz="1400" dirty="0" smtClean="0">
                    <a:latin typeface="+mn-lt"/>
                    <a:ea typeface="Times New Roman"/>
                  </a:rPr>
                  <a:t>(</a:t>
                </a:r>
                <a:r>
                  <a:rPr lang="ru-RU" sz="1400" dirty="0">
                    <a:latin typeface="+mn-lt"/>
                    <a:ea typeface="Times New Roman"/>
                  </a:rPr>
                  <a:t>иногда ¬</a:t>
                </a:r>
                <a:r>
                  <a:rPr lang="en-US" sz="1400" i="1" dirty="0">
                    <a:latin typeface="+mn-lt"/>
                    <a:ea typeface="Times New Roman"/>
                  </a:rPr>
                  <a:t>A</a:t>
                </a:r>
                <a:r>
                  <a:rPr lang="ru-RU" sz="1400" dirty="0">
                    <a:latin typeface="+mn-lt"/>
                    <a:ea typeface="Times New Roman"/>
                  </a:rPr>
                  <a:t>). </a:t>
                </a:r>
                <a:endParaRPr lang="ru-RU" sz="1400" dirty="0">
                  <a:latin typeface="+mn-lt"/>
                  <a:ea typeface="Calibri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ru-RU" sz="1400" dirty="0">
                    <a:latin typeface="+mn-lt"/>
                    <a:ea typeface="Times New Roman"/>
                  </a:rPr>
                  <a:t>Например: </a:t>
                </a:r>
                <a:r>
                  <a:rPr lang="en-US" sz="1400" dirty="0">
                    <a:latin typeface="+mn-lt"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ru-RU" sz="1400" i="1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/>
                          </a:rPr>
                          <m:t>𝐴</m:t>
                        </m:r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/>
                          </a:rPr>
                          <m:t> </m:t>
                        </m:r>
                      </m:e>
                    </m:bar>
                    <m:r>
                      <a:rPr lang="en-US" sz="1400" i="1">
                        <a:solidFill>
                          <a:srgbClr val="00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400" dirty="0" smtClean="0">
                    <a:latin typeface="+mn-lt"/>
                    <a:ea typeface="Times New Roman"/>
                  </a:rPr>
                  <a:t> </a:t>
                </a:r>
                <a:r>
                  <a:rPr lang="ru-RU" sz="1400" dirty="0" smtClean="0">
                    <a:latin typeface="+mn-lt"/>
                    <a:ea typeface="Times New Roman"/>
                  </a:rPr>
                  <a:t>(</a:t>
                </a:r>
                <a:r>
                  <a:rPr lang="ru-RU" sz="1400" dirty="0">
                    <a:latin typeface="+mn-lt"/>
                    <a:ea typeface="Times New Roman"/>
                  </a:rPr>
                  <a:t>читается «не </a:t>
                </a:r>
                <a:r>
                  <a:rPr lang="en-US" sz="1400" dirty="0">
                    <a:latin typeface="+mn-lt"/>
                    <a:ea typeface="Times New Roman"/>
                  </a:rPr>
                  <a:t>A</a:t>
                </a:r>
                <a:r>
                  <a:rPr lang="ru-RU" sz="1400" dirty="0" smtClean="0">
                    <a:latin typeface="+mn-lt"/>
                    <a:ea typeface="Times New Roman"/>
                  </a:rPr>
                  <a:t>»).</a:t>
                </a:r>
                <a:endParaRPr lang="ru-RU" sz="1400" dirty="0">
                  <a:latin typeface="+mn-lt"/>
                  <a:ea typeface="Calibri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627534"/>
                <a:ext cx="8568952" cy="1743554"/>
              </a:xfrm>
              <a:prstGeom prst="rect">
                <a:avLst/>
              </a:prstGeom>
              <a:blipFill rotWithShape="1">
                <a:blip r:embed="rId2"/>
                <a:stretch>
                  <a:fillRect l="-142" t="-350" r="-284" b="-27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04151713"/>
                  </p:ext>
                </p:extLst>
              </p:nvPr>
            </p:nvGraphicFramePr>
            <p:xfrm>
              <a:off x="4139952" y="2656679"/>
              <a:ext cx="864096" cy="838155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420765"/>
                    <a:gridCol w="443331"/>
                  </a:tblGrid>
                  <a:tr h="300507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400" b="0" i="1" dirty="0">
                              <a:effectLst/>
                              <a:latin typeface="+mn-lt"/>
                              <a:ea typeface="Times New Roman"/>
                            </a:rPr>
                            <a:t>A</a:t>
                          </a:r>
                          <a:endParaRPr lang="ru-RU" sz="1400" b="0" i="1" dirty="0">
                            <a:effectLst/>
                            <a:latin typeface="+mn-lt"/>
                            <a:ea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8DC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kumimoji="0" lang="ru-RU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barPr>
                                  <m:e>
                                    <m: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𝐴</m:t>
                                    </m:r>
                                    <m: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 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lang="en-US" sz="1400" b="0" i="1" dirty="0">
                            <a:effectLst/>
                            <a:latin typeface="+mn-lt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8DCF0"/>
                        </a:solidFill>
                      </a:tcPr>
                    </a:tc>
                  </a:tr>
                  <a:tr h="268824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400" b="0">
                              <a:effectLst/>
                              <a:latin typeface="+mn-lt"/>
                              <a:ea typeface="Times New Roman"/>
                            </a:rPr>
                            <a:t>0</a:t>
                          </a:r>
                          <a:endParaRPr lang="ru-RU" sz="1400" b="0">
                            <a:effectLst/>
                            <a:latin typeface="+mn-lt"/>
                            <a:ea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400" b="0" dirty="0">
                              <a:effectLst/>
                              <a:latin typeface="+mn-lt"/>
                              <a:ea typeface="Times New Roman"/>
                            </a:rPr>
                            <a:t>1</a:t>
                          </a:r>
                          <a:endParaRPr lang="ru-RU" sz="1400" b="0" dirty="0">
                            <a:effectLst/>
                            <a:latin typeface="+mn-lt"/>
                            <a:ea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68824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400" b="0">
                              <a:effectLst/>
                              <a:latin typeface="+mn-lt"/>
                              <a:ea typeface="Times New Roman"/>
                            </a:rPr>
                            <a:t>1</a:t>
                          </a:r>
                          <a:endParaRPr lang="ru-RU" sz="1400" b="0">
                            <a:effectLst/>
                            <a:latin typeface="+mn-lt"/>
                            <a:ea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400" b="0" dirty="0">
                              <a:effectLst/>
                              <a:latin typeface="+mn-lt"/>
                              <a:ea typeface="Times New Roman"/>
                            </a:rPr>
                            <a:t>0</a:t>
                          </a:r>
                          <a:endParaRPr lang="ru-RU" sz="1400" b="0" dirty="0">
                            <a:effectLst/>
                            <a:latin typeface="+mn-lt"/>
                            <a:ea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04151713"/>
                  </p:ext>
                </p:extLst>
              </p:nvPr>
            </p:nvGraphicFramePr>
            <p:xfrm>
              <a:off x="4139952" y="2656679"/>
              <a:ext cx="864096" cy="838155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420765"/>
                    <a:gridCol w="443331"/>
                  </a:tblGrid>
                  <a:tr h="300507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1400" b="0" i="1" dirty="0">
                              <a:effectLst/>
                              <a:latin typeface="+mn-lt"/>
                              <a:ea typeface="Times New Roman"/>
                            </a:rPr>
                            <a:t>A</a:t>
                          </a:r>
                          <a:endParaRPr lang="ru-RU" sz="1400" b="0" i="1" dirty="0">
                            <a:effectLst/>
                            <a:latin typeface="+mn-lt"/>
                            <a:ea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8DC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4521" t="-4082" b="-197959"/>
                          </a:stretch>
                        </a:blipFill>
                      </a:tcPr>
                    </a:tc>
                  </a:tr>
                  <a:tr h="268824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400" b="0">
                              <a:effectLst/>
                              <a:latin typeface="+mn-lt"/>
                              <a:ea typeface="Times New Roman"/>
                            </a:rPr>
                            <a:t>0</a:t>
                          </a:r>
                          <a:endParaRPr lang="ru-RU" sz="1400" b="0">
                            <a:effectLst/>
                            <a:latin typeface="+mn-lt"/>
                            <a:ea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400" b="0">
                              <a:effectLst/>
                              <a:latin typeface="+mn-lt"/>
                              <a:ea typeface="Times New Roman"/>
                            </a:rPr>
                            <a:t>1</a:t>
                          </a:r>
                          <a:endParaRPr lang="ru-RU" sz="1400" b="0">
                            <a:effectLst/>
                            <a:latin typeface="+mn-lt"/>
                            <a:ea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68824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400" b="0">
                              <a:effectLst/>
                              <a:latin typeface="+mn-lt"/>
                              <a:ea typeface="Times New Roman"/>
                            </a:rPr>
                            <a:t>1</a:t>
                          </a:r>
                          <a:endParaRPr lang="ru-RU" sz="1400" b="0">
                            <a:effectLst/>
                            <a:latin typeface="+mn-lt"/>
                            <a:ea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ru-RU" sz="1400" b="0" dirty="0">
                              <a:effectLst/>
                              <a:latin typeface="+mn-lt"/>
                              <a:ea typeface="Times New Roman"/>
                            </a:rPr>
                            <a:t>0</a:t>
                          </a:r>
                          <a:endParaRPr lang="ru-RU" sz="1400" b="0" dirty="0">
                            <a:effectLst/>
                            <a:latin typeface="+mn-lt"/>
                            <a:ea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Прямоугольник 7"/>
          <p:cNvSpPr/>
          <p:nvPr/>
        </p:nvSpPr>
        <p:spPr>
          <a:xfrm>
            <a:off x="2717794" y="3651869"/>
            <a:ext cx="37084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dirty="0">
                <a:latin typeface="+mn-lt"/>
                <a:ea typeface="Times New Roman"/>
              </a:rPr>
              <a:t>Порядок выполнения логических операций: </a:t>
            </a:r>
            <a:endParaRPr lang="ru-RU" sz="1400" dirty="0">
              <a:latin typeface="+mn-lt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  <a:tabLst>
                <a:tab pos="590550" algn="l"/>
              </a:tabLst>
            </a:pPr>
            <a:r>
              <a:rPr lang="ru-RU" sz="1400" dirty="0">
                <a:latin typeface="+mn-lt"/>
                <a:ea typeface="Times New Roman"/>
              </a:rPr>
              <a:t>операции в скобках;</a:t>
            </a:r>
            <a:endParaRPr lang="ru-RU" sz="1400" dirty="0">
              <a:latin typeface="+mn-lt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  <a:tabLst>
                <a:tab pos="590550" algn="l"/>
              </a:tabLst>
            </a:pPr>
            <a:r>
              <a:rPr lang="ru-RU" sz="1400" dirty="0">
                <a:latin typeface="+mn-lt"/>
                <a:ea typeface="Times New Roman"/>
              </a:rPr>
              <a:t>инверсия (НЕ);</a:t>
            </a:r>
            <a:endParaRPr lang="ru-RU" sz="1400" dirty="0">
              <a:latin typeface="+mn-lt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  <a:tabLst>
                <a:tab pos="590550" algn="l"/>
              </a:tabLst>
            </a:pPr>
            <a:r>
              <a:rPr lang="ru-RU" sz="1400" dirty="0">
                <a:latin typeface="+mn-lt"/>
                <a:ea typeface="Times New Roman"/>
              </a:rPr>
              <a:t>конъюнкция (И);</a:t>
            </a:r>
            <a:endParaRPr lang="ru-RU" sz="1400" dirty="0">
              <a:latin typeface="+mn-lt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  <a:tabLst>
                <a:tab pos="590550" algn="l"/>
              </a:tabLst>
            </a:pPr>
            <a:r>
              <a:rPr lang="ru-RU" sz="1400" dirty="0">
                <a:latin typeface="+mn-lt"/>
                <a:ea typeface="Times New Roman"/>
              </a:rPr>
              <a:t>дизъюнкция (ИЛИ).</a:t>
            </a:r>
            <a:endParaRPr lang="ru-RU" sz="1400" dirty="0">
              <a:effectLst/>
              <a:latin typeface="+mn-lt"/>
              <a:ea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87078" y="2335981"/>
            <a:ext cx="17698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Calibri"/>
              </a:rPr>
              <a:t>Таблица истинности:</a:t>
            </a:r>
          </a:p>
        </p:txBody>
      </p:sp>
    </p:spTree>
    <p:extLst>
      <p:ext uri="{BB962C8B-B14F-4D97-AF65-F5344CB8AC3E}">
        <p14:creationId xmlns:p14="http://schemas.microsoft.com/office/powerpoint/2010/main" val="3671218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-</a:t>
            </a: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68902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3500">
              <a:lnSpc>
                <a:spcPts val="162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Для какого числа </a:t>
            </a:r>
            <a:r>
              <a:rPr lang="en-US" sz="1400" b="1" i="1" dirty="0">
                <a:solidFill>
                  <a:srgbClr val="000000"/>
                </a:solidFill>
                <a:latin typeface="Calibri"/>
                <a:ea typeface="Times New Roman"/>
              </a:rPr>
              <a:t>x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 истинно высказывание</a:t>
            </a:r>
            <a:r>
              <a:rPr lang="ru-RU" sz="1400" dirty="0" smtClean="0">
                <a:solidFill>
                  <a:srgbClr val="000000"/>
                </a:solidFill>
                <a:latin typeface="Calibri"/>
                <a:ea typeface="Times New Roman"/>
              </a:rPr>
              <a:t>:</a:t>
            </a:r>
            <a:endParaRPr lang="en-US" sz="1400" dirty="0" smtClean="0">
              <a:solidFill>
                <a:srgbClr val="000000"/>
              </a:solidFill>
              <a:latin typeface="Calibri"/>
              <a:ea typeface="Times New Roman"/>
            </a:endParaRPr>
          </a:p>
          <a:p>
            <a:pPr marR="63500">
              <a:lnSpc>
                <a:spcPts val="162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Times New Roman"/>
              </a:rPr>
              <a:t>(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Times New Roman"/>
              </a:rPr>
              <a:t>x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 &lt; 5)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Times New Roman"/>
              </a:rPr>
              <a:t>И НЕ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 (</a:t>
            </a:r>
            <a:r>
              <a:rPr lang="en-US" sz="1400" i="1" dirty="0">
                <a:solidFill>
                  <a:srgbClr val="000000"/>
                </a:solidFill>
                <a:latin typeface="Calibri"/>
                <a:ea typeface="Times New Roman"/>
              </a:rPr>
              <a:t>x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 &lt; 4)?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1275606"/>
            <a:ext cx="856890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Сначала избавимся от операции отрицания, заменив высказывание противоположным ему: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b="1" dirty="0">
                <a:solidFill>
                  <a:srgbClr val="000099"/>
                </a:solidFill>
                <a:latin typeface="Calibri"/>
                <a:ea typeface="Times New Roman"/>
              </a:rPr>
              <a:t>НЕ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 (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 &lt; 4) </a:t>
            </a:r>
            <a:r>
              <a:rPr lang="en-US" sz="1400" dirty="0" smtClean="0">
                <a:solidFill>
                  <a:srgbClr val="000099"/>
                </a:solidFill>
                <a:latin typeface="Calibri"/>
                <a:ea typeface="Times New Roman"/>
                <a:sym typeface="Wingdings" pitchFamily="2" charset="2"/>
              </a:rPr>
              <a:t>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Times New Roman"/>
              </a:rPr>
              <a:t>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x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≥ 4 </a:t>
            </a:r>
            <a:r>
              <a:rPr lang="en-US" sz="1400" dirty="0" smtClean="0">
                <a:solidFill>
                  <a:srgbClr val="000099"/>
                </a:solidFill>
                <a:latin typeface="Calibri"/>
                <a:ea typeface="Times New Roman"/>
              </a:rPr>
              <a:t>  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Times New Roman"/>
              </a:rPr>
              <a:t>(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 НЕ меньше 4, значит 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 либо больше 4, либо равен 4).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Составное высказывание примет вид: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(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 &lt; 5) </a:t>
            </a:r>
            <a:r>
              <a:rPr lang="ru-RU" sz="1400" b="1" dirty="0">
                <a:solidFill>
                  <a:srgbClr val="000099"/>
                </a:solidFill>
                <a:latin typeface="Calibri"/>
                <a:ea typeface="Times New Roman"/>
              </a:rPr>
              <a:t>И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(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Calibri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≥ 4). </a:t>
            </a:r>
            <a:endParaRPr lang="ru-RU" sz="1400" dirty="0">
              <a:solidFill>
                <a:srgbClr val="000099"/>
              </a:solidFill>
              <a:latin typeface="Calibri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Результат операции И (конъюнкции) будет истинным только тогда, когда истинны оба простых высказывания. </a:t>
            </a:r>
            <a:endParaRPr lang="en-US" sz="1400" dirty="0" smtClean="0">
              <a:solidFill>
                <a:srgbClr val="000099"/>
              </a:solidFill>
              <a:latin typeface="Calibri"/>
              <a:ea typeface="Times New Roman"/>
            </a:endParaRPr>
          </a:p>
          <a:p>
            <a:pPr>
              <a:spcAft>
                <a:spcPts val="600"/>
              </a:spcAft>
            </a:pPr>
            <a:r>
              <a:rPr lang="ru-RU" sz="1400" dirty="0" smtClean="0">
                <a:solidFill>
                  <a:srgbClr val="000099"/>
                </a:solidFill>
                <a:latin typeface="Calibri"/>
                <a:ea typeface="Times New Roman"/>
              </a:rPr>
              <a:t>Этому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соответствует число 4. На числовой оси это выглядит так: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5094" y="3939902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4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pSp>
        <p:nvGrpSpPr>
          <p:cNvPr id="27" name="Полотно 11"/>
          <p:cNvGrpSpPr/>
          <p:nvPr/>
        </p:nvGrpSpPr>
        <p:grpSpPr>
          <a:xfrm>
            <a:off x="360998" y="3240270"/>
            <a:ext cx="2280920" cy="803275"/>
            <a:chOff x="0" y="0"/>
            <a:chExt cx="2280920" cy="803275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0"/>
              <a:ext cx="2280920" cy="803275"/>
            </a:xfrm>
            <a:prstGeom prst="rect">
              <a:avLst/>
            </a:prstGeom>
          </p:spPr>
        </p:sp>
        <p:grpSp>
          <p:nvGrpSpPr>
            <p:cNvPr id="29" name="Группа 28"/>
            <p:cNvGrpSpPr/>
            <p:nvPr/>
          </p:nvGrpSpPr>
          <p:grpSpPr>
            <a:xfrm>
              <a:off x="75363" y="190045"/>
              <a:ext cx="2085837" cy="528848"/>
              <a:chOff x="75363" y="190045"/>
              <a:chExt cx="2085837" cy="528848"/>
            </a:xfrm>
          </p:grpSpPr>
          <p:cxnSp>
            <p:nvCxnSpPr>
              <p:cNvPr id="30" name="Прямая со стрелкой 29"/>
              <p:cNvCxnSpPr/>
              <p:nvPr/>
            </p:nvCxnSpPr>
            <p:spPr>
              <a:xfrm>
                <a:off x="180000" y="401358"/>
                <a:ext cx="1981200" cy="0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tailEnd type="arrow"/>
              </a:ln>
              <a:effectLst/>
            </p:spPr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465750" y="299826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808650" y="298941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176950" y="304878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1532550" y="298520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sp>
            <p:nvSpPr>
              <p:cNvPr id="35" name="Поле 14"/>
              <p:cNvSpPr txBox="1"/>
              <p:nvPr/>
            </p:nvSpPr>
            <p:spPr>
              <a:xfrm>
                <a:off x="345100" y="521175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000" kern="0">
                    <a:solidFill>
                      <a:sysClr val="windowText" lastClr="000000"/>
                    </a:solidFill>
                    <a:latin typeface="Arial"/>
                    <a:ea typeface="Calibri"/>
                  </a:rPr>
                  <a:t>4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Times New Roman"/>
                </a:endParaRPr>
              </a:p>
            </p:txBody>
          </p:sp>
          <p:sp>
            <p:nvSpPr>
              <p:cNvPr id="36" name="Поле 15"/>
              <p:cNvSpPr txBox="1"/>
              <p:nvPr/>
            </p:nvSpPr>
            <p:spPr>
              <a:xfrm>
                <a:off x="688000" y="516314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000" kern="0">
                    <a:solidFill>
                      <a:sysClr val="windowText" lastClr="000000"/>
                    </a:solidFill>
                    <a:latin typeface="Arial"/>
                    <a:ea typeface="Calibri"/>
                  </a:rPr>
                  <a:t>5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Times New Roman"/>
                </a:endParaRPr>
              </a:p>
            </p:txBody>
          </p:sp>
          <p:sp>
            <p:nvSpPr>
              <p:cNvPr id="37" name="Поле 16"/>
              <p:cNvSpPr txBox="1"/>
              <p:nvPr/>
            </p:nvSpPr>
            <p:spPr>
              <a:xfrm>
                <a:off x="1059458" y="523438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000" kern="0">
                    <a:solidFill>
                      <a:sysClr val="windowText" lastClr="000000"/>
                    </a:solidFill>
                    <a:latin typeface="Arial"/>
                    <a:ea typeface="Calibri"/>
                  </a:rPr>
                  <a:t>6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Times New Roman"/>
                </a:endParaRPr>
              </a:p>
            </p:txBody>
          </p:sp>
          <p:sp>
            <p:nvSpPr>
              <p:cNvPr id="38" name="Поле 17"/>
              <p:cNvSpPr txBox="1"/>
              <p:nvPr/>
            </p:nvSpPr>
            <p:spPr>
              <a:xfrm>
                <a:off x="1419280" y="529337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000" kern="0">
                    <a:solidFill>
                      <a:sysClr val="windowText" lastClr="000000"/>
                    </a:solidFill>
                    <a:latin typeface="Arial"/>
                    <a:ea typeface="Calibri"/>
                  </a:rPr>
                  <a:t>7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Times New Roman"/>
                </a:endParaRPr>
              </a:p>
            </p:txBody>
          </p:sp>
          <p:sp>
            <p:nvSpPr>
              <p:cNvPr id="39" name="Овал 38"/>
              <p:cNvSpPr/>
              <p:nvPr/>
            </p:nvSpPr>
            <p:spPr>
              <a:xfrm>
                <a:off x="444277" y="377060"/>
                <a:ext cx="45719" cy="45695"/>
              </a:xfrm>
              <a:prstGeom prst="ellipse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200" kern="0">
                    <a:solidFill>
                      <a:sysClr val="window" lastClr="FFFFFF"/>
                    </a:solidFill>
                    <a:latin typeface="Times New Roman"/>
                    <a:ea typeface="Times New Roman"/>
                  </a:rPr>
                  <a:t> </a:t>
                </a:r>
                <a:endParaRPr lang="ru-RU" sz="1200" kern="0">
                  <a:solidFill>
                    <a:sysClr val="window" lastClr="FFFFFF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40" name="Овал 39"/>
              <p:cNvSpPr/>
              <p:nvPr/>
            </p:nvSpPr>
            <p:spPr>
              <a:xfrm>
                <a:off x="787838" y="377761"/>
                <a:ext cx="45719" cy="45695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200" kern="0">
                    <a:solidFill>
                      <a:sysClr val="window" lastClr="FFFFFF"/>
                    </a:solidFill>
                    <a:latin typeface="Times New Roman"/>
                    <a:ea typeface="Times New Roman"/>
                  </a:rPr>
                  <a:t> </a:t>
                </a:r>
                <a:endParaRPr lang="ru-RU" sz="1200" kern="0">
                  <a:solidFill>
                    <a:sysClr val="window" lastClr="FFFFFF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41" name="Полилиния 40"/>
              <p:cNvSpPr/>
              <p:nvPr/>
            </p:nvSpPr>
            <p:spPr>
              <a:xfrm flipH="1">
                <a:off x="464958" y="198312"/>
                <a:ext cx="1233213" cy="186690"/>
              </a:xfrm>
              <a:custGeom>
                <a:avLst/>
                <a:gdLst>
                  <a:gd name="connsiteX0" fmla="*/ 0 w 1154430"/>
                  <a:gd name="connsiteY0" fmla="*/ 0 h 186690"/>
                  <a:gd name="connsiteX1" fmla="*/ 842010 w 1154430"/>
                  <a:gd name="connsiteY1" fmla="*/ 19050 h 186690"/>
                  <a:gd name="connsiteX2" fmla="*/ 1154430 w 1154430"/>
                  <a:gd name="connsiteY2" fmla="*/ 186690 h 18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4430" h="186690">
                    <a:moveTo>
                      <a:pt x="0" y="0"/>
                    </a:moveTo>
                    <a:lnTo>
                      <a:pt x="842010" y="19050"/>
                    </a:lnTo>
                    <a:cubicBezTo>
                      <a:pt x="1034415" y="50165"/>
                      <a:pt x="1094422" y="118427"/>
                      <a:pt x="1154430" y="18669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200" kern="0">
                    <a:solidFill>
                      <a:sysClr val="windowText" lastClr="000000"/>
                    </a:solidFill>
                    <a:latin typeface="Times New Roman"/>
                    <a:ea typeface="Times New Roman"/>
                  </a:rPr>
                  <a:t> 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Calibri"/>
                </a:endParaRPr>
              </a:p>
            </p:txBody>
          </p:sp>
          <p:sp>
            <p:nvSpPr>
              <p:cNvPr id="42" name="Полилиния 41"/>
              <p:cNvSpPr/>
              <p:nvPr/>
            </p:nvSpPr>
            <p:spPr>
              <a:xfrm>
                <a:off x="75363" y="190045"/>
                <a:ext cx="723113" cy="186690"/>
              </a:xfrm>
              <a:custGeom>
                <a:avLst/>
                <a:gdLst>
                  <a:gd name="connsiteX0" fmla="*/ 0 w 1154430"/>
                  <a:gd name="connsiteY0" fmla="*/ 0 h 186690"/>
                  <a:gd name="connsiteX1" fmla="*/ 842010 w 1154430"/>
                  <a:gd name="connsiteY1" fmla="*/ 19050 h 186690"/>
                  <a:gd name="connsiteX2" fmla="*/ 1154430 w 1154430"/>
                  <a:gd name="connsiteY2" fmla="*/ 186690 h 18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4430" h="186690">
                    <a:moveTo>
                      <a:pt x="0" y="0"/>
                    </a:moveTo>
                    <a:lnTo>
                      <a:pt x="842010" y="19050"/>
                    </a:lnTo>
                    <a:cubicBezTo>
                      <a:pt x="1034415" y="50165"/>
                      <a:pt x="1094422" y="118427"/>
                      <a:pt x="1154430" y="18669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200" kern="0">
                    <a:solidFill>
                      <a:sysClr val="windowText" lastClr="000000"/>
                    </a:solidFill>
                    <a:latin typeface="Times New Roman"/>
                    <a:ea typeface="Times New Roman"/>
                  </a:rPr>
                  <a:t> </a:t>
                </a:r>
                <a:endParaRPr lang="ru-RU" sz="1200" kern="0">
                  <a:solidFill>
                    <a:sysClr val="windowText" lastClr="000000"/>
                  </a:solidFill>
                  <a:latin typeface="Times New Roman"/>
                  <a:ea typeface="Calibri"/>
                </a:endParaRPr>
              </a:p>
            </p:txBody>
          </p:sp>
        </p:grpSp>
      </p:grpSp>
      <p:sp>
        <p:nvSpPr>
          <p:cNvPr id="2" name="Прямоугольник 1"/>
          <p:cNvSpPr/>
          <p:nvPr/>
        </p:nvSpPr>
        <p:spPr>
          <a:xfrm>
            <a:off x="985643" y="4232324"/>
            <a:ext cx="80148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+mn-lt"/>
                <a:ea typeface="Calibri"/>
              </a:rPr>
              <a:t>Обращайте </a:t>
            </a:r>
            <a:r>
              <a:rPr lang="ru-RU" sz="1400" dirty="0">
                <a:solidFill>
                  <a:srgbClr val="FF0000"/>
                </a:solidFill>
                <a:latin typeface="+mn-lt"/>
                <a:ea typeface="Calibri"/>
              </a:rPr>
              <a:t>внимание на дополнительные требования к ответу: это может быть наибольшее или наименьшее число, двузначное или трёхзначное, возможно потребуется записать количество подходящих чисел.</a:t>
            </a:r>
            <a:endParaRPr lang="ru-RU" sz="14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3" name="Рисунок 22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4358701"/>
            <a:ext cx="554103" cy="4813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819864" y="843558"/>
            <a:ext cx="6480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835987" y="1203598"/>
            <a:ext cx="1496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129534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-</a:t>
            </a: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6890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Напишите наименьшее число </a:t>
            </a:r>
            <a:r>
              <a:rPr lang="en-US" sz="1400" b="1" i="1" dirty="0">
                <a:solidFill>
                  <a:srgbClr val="000000"/>
                </a:solidFill>
                <a:latin typeface="+mn-lt"/>
                <a:ea typeface="Times New Roman"/>
              </a:rPr>
              <a:t>x</a:t>
            </a:r>
            <a:r>
              <a:rPr lang="ru-RU" sz="1400" b="1" i="1" dirty="0">
                <a:solidFill>
                  <a:srgbClr val="000000"/>
                </a:solidFill>
                <a:latin typeface="+mn-lt"/>
                <a:ea typeface="Times New Roman"/>
              </a:rPr>
              <a:t>,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для которого истинно высказывание:</a:t>
            </a:r>
            <a:endParaRPr lang="ru-RU" sz="1400" dirty="0">
              <a:latin typeface="+mn-lt"/>
              <a:ea typeface="Calibri"/>
            </a:endParaRPr>
          </a:p>
          <a:p>
            <a:pPr>
              <a:spcBef>
                <a:spcPts val="1200"/>
              </a:spcBef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(</a:t>
            </a:r>
            <a:r>
              <a:rPr lang="en-US" sz="1400" i="1" dirty="0">
                <a:solidFill>
                  <a:srgbClr val="000000"/>
                </a:solidFill>
                <a:latin typeface="+mn-lt"/>
                <a:ea typeface="Times New Roman"/>
              </a:rPr>
              <a:t>x </a:t>
            </a:r>
            <a:r>
              <a:rPr lang="ru-RU" sz="1400" i="1" dirty="0">
                <a:solidFill>
                  <a:srgbClr val="000000"/>
                </a:solidFill>
                <a:latin typeface="+mn-lt"/>
                <a:ea typeface="Times New Roman"/>
              </a:rPr>
              <a:t>&gt;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16)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И НЕ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(</a:t>
            </a:r>
            <a:r>
              <a:rPr lang="en-US" sz="1400" i="1" dirty="0">
                <a:solidFill>
                  <a:srgbClr val="000000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нечётное).</a:t>
            </a:r>
            <a:endParaRPr lang="ru-RU" sz="1400" dirty="0">
              <a:solidFill>
                <a:srgbClr val="000000"/>
              </a:solidFill>
              <a:latin typeface="+mn-lt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1311610"/>
            <a:ext cx="8568902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Сначала избавимся от операции отрицания, заменив высказывание противоположным ему: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b="1" dirty="0">
                <a:solidFill>
                  <a:srgbClr val="000099"/>
                </a:solidFill>
                <a:latin typeface="+mn-lt"/>
                <a:ea typeface="Times New Roman"/>
              </a:rPr>
              <a:t>НЕ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нечётное) </a:t>
            </a:r>
            <a:r>
              <a:rPr lang="en-US" sz="1400" dirty="0" smtClean="0">
                <a:solidFill>
                  <a:srgbClr val="000099"/>
                </a:solidFill>
                <a:latin typeface="+mn-lt"/>
                <a:ea typeface="Times New Roman"/>
                <a:sym typeface="Wingdings" pitchFamily="2" charset="2"/>
              </a:rPr>
              <a:t>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чётное).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Составное высказывание примет вид: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 </a:t>
            </a:r>
            <a:r>
              <a:rPr lang="ru-RU" sz="1400" i="1" dirty="0">
                <a:solidFill>
                  <a:srgbClr val="000099"/>
                </a:solidFill>
                <a:latin typeface="+mn-lt"/>
                <a:ea typeface="Times New Roman"/>
              </a:rPr>
              <a:t>&gt;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16)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Times New Roman"/>
              </a:rPr>
              <a:t>И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чётное).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Результат операции И (конъюнкции) будет истинным только тогда, когда истинны оба простых высказывания. </a:t>
            </a:r>
            <a:endParaRPr lang="en-US" sz="1400" dirty="0" smtClean="0">
              <a:solidFill>
                <a:srgbClr val="000099"/>
              </a:solidFill>
              <a:latin typeface="+mn-lt"/>
              <a:ea typeface="Times New Roman"/>
            </a:endParaRPr>
          </a:p>
          <a:p>
            <a:pPr>
              <a:spcAft>
                <a:spcPts val="600"/>
              </a:spcAft>
            </a:pP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Этому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соответствует наименьшее чётное число, которое больше 16, то есть число 18. </a:t>
            </a:r>
            <a:endParaRPr lang="en-US" sz="1400" dirty="0" smtClean="0">
              <a:solidFill>
                <a:srgbClr val="000099"/>
              </a:solidFill>
              <a:latin typeface="+mn-lt"/>
              <a:ea typeface="Times New Roman"/>
            </a:endParaRPr>
          </a:p>
          <a:p>
            <a:pPr>
              <a:spcAft>
                <a:spcPts val="600"/>
              </a:spcAft>
            </a:pP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На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числовой оси это выглядит так:</a:t>
            </a:r>
            <a:endParaRPr lang="ru-RU" sz="1400" dirty="0">
              <a:solidFill>
                <a:srgbClr val="000099"/>
              </a:solidFill>
              <a:latin typeface="+mn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1813" y="4371950"/>
            <a:ext cx="10871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Calibri"/>
              </a:rPr>
              <a:t>18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pSp>
        <p:nvGrpSpPr>
          <p:cNvPr id="23" name="Полотно 22"/>
          <p:cNvGrpSpPr/>
          <p:nvPr/>
        </p:nvGrpSpPr>
        <p:grpSpPr>
          <a:xfrm>
            <a:off x="287574" y="3589157"/>
            <a:ext cx="2161540" cy="754380"/>
            <a:chOff x="0" y="0"/>
            <a:chExt cx="2161540" cy="754380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0"/>
              <a:ext cx="2161540" cy="754380"/>
            </a:xfrm>
            <a:prstGeom prst="rect">
              <a:avLst/>
            </a:prstGeom>
          </p:spPr>
        </p:sp>
        <p:grpSp>
          <p:nvGrpSpPr>
            <p:cNvPr id="25" name="Группа 24"/>
            <p:cNvGrpSpPr/>
            <p:nvPr/>
          </p:nvGrpSpPr>
          <p:grpSpPr>
            <a:xfrm>
              <a:off x="54227" y="136923"/>
              <a:ext cx="1981200" cy="527591"/>
              <a:chOff x="180000" y="201509"/>
              <a:chExt cx="1981200" cy="527591"/>
            </a:xfrm>
          </p:grpSpPr>
          <p:cxnSp>
            <p:nvCxnSpPr>
              <p:cNvPr id="43" name="Прямая со стрелкой 42"/>
              <p:cNvCxnSpPr/>
              <p:nvPr/>
            </p:nvCxnSpPr>
            <p:spPr>
              <a:xfrm>
                <a:off x="180000" y="411566"/>
                <a:ext cx="1981200" cy="0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tailEnd type="arrow"/>
              </a:ln>
              <a:effectLst/>
            </p:spPr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465750" y="310034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808650" y="309149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176950" y="315086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1532550" y="308728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sp>
            <p:nvSpPr>
              <p:cNvPr id="48" name="Поле 69"/>
              <p:cNvSpPr txBox="1"/>
              <p:nvPr/>
            </p:nvSpPr>
            <p:spPr>
              <a:xfrm>
                <a:off x="345100" y="531383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>
                    <a:effectLst/>
                    <a:latin typeface="Arial"/>
                    <a:ea typeface="Calibri"/>
                  </a:rPr>
                  <a:t>16</a:t>
                </a:r>
                <a:endParaRPr lang="ru-RU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9" name="Поле 70"/>
              <p:cNvSpPr txBox="1"/>
              <p:nvPr/>
            </p:nvSpPr>
            <p:spPr>
              <a:xfrm>
                <a:off x="688000" y="526521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>
                    <a:effectLst/>
                    <a:latin typeface="Arial"/>
                    <a:ea typeface="Calibri"/>
                  </a:rPr>
                  <a:t>17</a:t>
                </a:r>
                <a:endParaRPr lang="ru-RU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0" name="Поле 71"/>
              <p:cNvSpPr txBox="1"/>
              <p:nvPr/>
            </p:nvSpPr>
            <p:spPr>
              <a:xfrm>
                <a:off x="1059458" y="533646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>
                    <a:effectLst/>
                    <a:latin typeface="Arial"/>
                    <a:ea typeface="Calibri"/>
                  </a:rPr>
                  <a:t>18</a:t>
                </a:r>
                <a:endParaRPr lang="ru-RU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1" name="Поле 72"/>
              <p:cNvSpPr txBox="1"/>
              <p:nvPr/>
            </p:nvSpPr>
            <p:spPr>
              <a:xfrm>
                <a:off x="1419280" y="539544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>
                    <a:effectLst/>
                    <a:latin typeface="Arial"/>
                    <a:ea typeface="Calibri"/>
                  </a:rPr>
                  <a:t>19</a:t>
                </a:r>
                <a:endParaRPr lang="ru-RU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2" name="Овал 51"/>
              <p:cNvSpPr/>
              <p:nvPr/>
            </p:nvSpPr>
            <p:spPr>
              <a:xfrm>
                <a:off x="442556" y="391768"/>
                <a:ext cx="45719" cy="45695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3" name="Овал 52"/>
              <p:cNvSpPr/>
              <p:nvPr/>
            </p:nvSpPr>
            <p:spPr>
              <a:xfrm>
                <a:off x="1155138" y="391759"/>
                <a:ext cx="45085" cy="45085"/>
              </a:xfrm>
              <a:prstGeom prst="ellipse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4" name="Полилиния 53"/>
              <p:cNvSpPr/>
              <p:nvPr/>
            </p:nvSpPr>
            <p:spPr>
              <a:xfrm flipH="1">
                <a:off x="471574" y="201509"/>
                <a:ext cx="1154430" cy="186690"/>
              </a:xfrm>
              <a:custGeom>
                <a:avLst/>
                <a:gdLst>
                  <a:gd name="connsiteX0" fmla="*/ 0 w 1154430"/>
                  <a:gd name="connsiteY0" fmla="*/ 0 h 186690"/>
                  <a:gd name="connsiteX1" fmla="*/ 842010 w 1154430"/>
                  <a:gd name="connsiteY1" fmla="*/ 19050 h 186690"/>
                  <a:gd name="connsiteX2" fmla="*/ 1154430 w 1154430"/>
                  <a:gd name="connsiteY2" fmla="*/ 186690 h 18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4430" h="186690">
                    <a:moveTo>
                      <a:pt x="0" y="0"/>
                    </a:moveTo>
                    <a:lnTo>
                      <a:pt x="842010" y="19050"/>
                    </a:lnTo>
                    <a:cubicBezTo>
                      <a:pt x="1034415" y="50165"/>
                      <a:pt x="1094422" y="118427"/>
                      <a:pt x="1154430" y="18669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</p:grpSp>
      </p:grpSp>
      <p:cxnSp>
        <p:nvCxnSpPr>
          <p:cNvPr id="21" name="Прямая соединительная линия 20"/>
          <p:cNvCxnSpPr/>
          <p:nvPr/>
        </p:nvCxnSpPr>
        <p:spPr>
          <a:xfrm>
            <a:off x="1171792" y="857006"/>
            <a:ext cx="160000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851920" y="860124"/>
            <a:ext cx="6480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928745" y="1203598"/>
            <a:ext cx="1496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8445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-</a:t>
            </a: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68902" cy="666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3500">
              <a:lnSpc>
                <a:spcPts val="162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Напишите наименьшее натуральное число </a:t>
            </a:r>
            <a:r>
              <a:rPr lang="en-US" sz="1400" b="1" i="1" dirty="0">
                <a:solidFill>
                  <a:srgbClr val="000000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, для которого ЛОЖНО высказывание:</a:t>
            </a:r>
            <a:endParaRPr lang="ru-RU" sz="1400" dirty="0">
              <a:latin typeface="+mn-lt"/>
              <a:ea typeface="Calibri"/>
            </a:endParaRPr>
          </a:p>
          <a:p>
            <a:pPr>
              <a:spcBef>
                <a:spcPts val="1200"/>
              </a:spcBef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(</a:t>
            </a:r>
            <a:r>
              <a:rPr lang="en-US" sz="1400" i="1" dirty="0">
                <a:solidFill>
                  <a:srgbClr val="000000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= 2)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ИЛИ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НЕ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(</a:t>
            </a:r>
            <a:r>
              <a:rPr lang="en-US" sz="1400" i="1" dirty="0">
                <a:solidFill>
                  <a:srgbClr val="000000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&lt; 3).</a:t>
            </a:r>
            <a:endParaRPr lang="ru-RU" sz="1400" dirty="0">
              <a:solidFill>
                <a:srgbClr val="000000"/>
              </a:solidFill>
              <a:latin typeface="+mn-lt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1275606"/>
            <a:ext cx="856890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marR="63500">
              <a:spcBef>
                <a:spcPts val="0"/>
              </a:spcBef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Сначала избавимся от операции отрицания, заменив высказывание противоположным ему: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 marR="63500">
              <a:spcBef>
                <a:spcPts val="0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000099"/>
                </a:solidFill>
                <a:latin typeface="+mn-lt"/>
                <a:ea typeface="Times New Roman"/>
              </a:rPr>
              <a:t>НЕ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&lt; 3) </a:t>
            </a:r>
            <a:r>
              <a:rPr lang="en-US" sz="1400" dirty="0" smtClean="0">
                <a:solidFill>
                  <a:srgbClr val="000099"/>
                </a:solidFill>
                <a:latin typeface="+mn-lt"/>
                <a:ea typeface="Times New Roman"/>
                <a:sym typeface="Wingdings" pitchFamily="2" charset="2"/>
              </a:rPr>
              <a:t>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≥ 3).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 marR="63500">
              <a:spcBef>
                <a:spcPts val="0"/>
              </a:spcBef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Составное высказывание примет вид: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 marR="63500">
              <a:spcBef>
                <a:spcPts val="0"/>
              </a:spcBef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= 2)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Times New Roman"/>
              </a:rPr>
              <a:t>ИЛИ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≥ 3)?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 marR="63500">
              <a:spcBef>
                <a:spcPts val="0"/>
              </a:spcBef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Результат операции ИЛИ (дизъюнкции) будет истинным тогда, когда истинно хотя бы одно из простых высказываний. Но нам нужно найти число, при котором составное высказывание будет ЛОЖНО. </a:t>
            </a:r>
            <a:endParaRPr lang="en-US" sz="1400" dirty="0" smtClean="0">
              <a:solidFill>
                <a:srgbClr val="000099"/>
              </a:solidFill>
              <a:latin typeface="+mn-lt"/>
              <a:ea typeface="Times New Roman"/>
            </a:endParaRPr>
          </a:p>
          <a:p>
            <a:pPr marR="63500">
              <a:spcBef>
                <a:spcPts val="0"/>
              </a:spcBef>
              <a:spcAft>
                <a:spcPts val="600"/>
              </a:spcAft>
            </a:pP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Это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будет только тогда, когда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Times New Roman"/>
              </a:rPr>
              <a:t>оба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простые высказывания будут </a:t>
            </a:r>
            <a:r>
              <a:rPr lang="ru-RU" sz="1400" u="sng" dirty="0">
                <a:solidFill>
                  <a:srgbClr val="000099"/>
                </a:solidFill>
                <a:latin typeface="+mn-lt"/>
                <a:ea typeface="Times New Roman"/>
              </a:rPr>
              <a:t>ложными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, то есть 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≠ 2 и при этом 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&lt; 3. </a:t>
            </a:r>
            <a:endParaRPr lang="en-US" sz="1400" dirty="0" smtClean="0">
              <a:solidFill>
                <a:srgbClr val="000099"/>
              </a:solidFill>
              <a:latin typeface="+mn-lt"/>
              <a:ea typeface="Times New Roman"/>
            </a:endParaRPr>
          </a:p>
          <a:p>
            <a:pPr marR="63500">
              <a:spcBef>
                <a:spcPts val="0"/>
              </a:spcBef>
              <a:spcAft>
                <a:spcPts val="600"/>
              </a:spcAft>
            </a:pP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Этому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соответствует наименьшее натуральное число, которое меньше 3 и не равно 2, то есть число 1. </a:t>
            </a:r>
            <a:endParaRPr lang="en-US" sz="1400" dirty="0" smtClean="0">
              <a:solidFill>
                <a:srgbClr val="000099"/>
              </a:solidFill>
              <a:latin typeface="+mn-lt"/>
              <a:ea typeface="Times New Roman"/>
            </a:endParaRPr>
          </a:p>
          <a:p>
            <a:pPr marR="63500">
              <a:spcBef>
                <a:spcPts val="0"/>
              </a:spcBef>
              <a:spcAft>
                <a:spcPts val="600"/>
              </a:spcAft>
            </a:pP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На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числовой оси это выглядит так:</a:t>
            </a:r>
            <a:endParaRPr lang="ru-RU" sz="1400" dirty="0">
              <a:solidFill>
                <a:srgbClr val="000099"/>
              </a:solidFill>
              <a:effectLst/>
              <a:latin typeface="+mn-lt"/>
              <a:ea typeface="Calibri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8200" y="4587974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1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07904" y="430097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+mn-lt"/>
                <a:ea typeface="Calibri"/>
              </a:rPr>
              <a:t>Число </a:t>
            </a:r>
            <a:r>
              <a:rPr lang="ru-RU" sz="1400" dirty="0">
                <a:solidFill>
                  <a:srgbClr val="FF0000"/>
                </a:solidFill>
                <a:latin typeface="+mn-lt"/>
                <a:ea typeface="Calibri"/>
              </a:rPr>
              <a:t>0 не относится к натуральным числам.</a:t>
            </a:r>
            <a:endParaRPr lang="ru-RU" sz="14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2" name="Полотно 177"/>
          <p:cNvGrpSpPr/>
          <p:nvPr/>
        </p:nvGrpSpPr>
        <p:grpSpPr>
          <a:xfrm>
            <a:off x="222832" y="3918999"/>
            <a:ext cx="2305050" cy="848995"/>
            <a:chOff x="0" y="0"/>
            <a:chExt cx="2305050" cy="848995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0" y="0"/>
              <a:ext cx="2305050" cy="848995"/>
            </a:xfrm>
            <a:prstGeom prst="rect">
              <a:avLst/>
            </a:prstGeom>
          </p:spPr>
        </p:sp>
        <p:grpSp>
          <p:nvGrpSpPr>
            <p:cNvPr id="28" name="Группа 27"/>
            <p:cNvGrpSpPr/>
            <p:nvPr/>
          </p:nvGrpSpPr>
          <p:grpSpPr>
            <a:xfrm>
              <a:off x="173503" y="205084"/>
              <a:ext cx="1981200" cy="524022"/>
              <a:chOff x="173503" y="205084"/>
              <a:chExt cx="1981200" cy="524022"/>
            </a:xfrm>
          </p:grpSpPr>
          <p:cxnSp>
            <p:nvCxnSpPr>
              <p:cNvPr id="29" name="Прямая со стрелкой 28"/>
              <p:cNvCxnSpPr/>
              <p:nvPr/>
            </p:nvCxnSpPr>
            <p:spPr>
              <a:xfrm>
                <a:off x="173503" y="411572"/>
                <a:ext cx="1981200" cy="0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tailEnd type="arrow"/>
              </a:ln>
              <a:effectLst/>
            </p:spPr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459253" y="310040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802153" y="309155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1170453" y="315092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526053" y="308734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sp>
            <p:nvSpPr>
              <p:cNvPr id="34" name="Поле 87"/>
              <p:cNvSpPr txBox="1"/>
              <p:nvPr/>
            </p:nvSpPr>
            <p:spPr>
              <a:xfrm>
                <a:off x="338603" y="531389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>
                    <a:effectLst/>
                    <a:latin typeface="Arial"/>
                    <a:ea typeface="Calibri"/>
                  </a:rPr>
                  <a:t>0</a:t>
                </a:r>
                <a:endParaRPr lang="ru-RU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5" name="Поле 89"/>
              <p:cNvSpPr txBox="1"/>
              <p:nvPr/>
            </p:nvSpPr>
            <p:spPr>
              <a:xfrm>
                <a:off x="681503" y="526527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>
                    <a:effectLst/>
                    <a:latin typeface="Arial"/>
                    <a:ea typeface="Calibri"/>
                  </a:rPr>
                  <a:t>1</a:t>
                </a:r>
                <a:endParaRPr lang="ru-RU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6" name="Поле 90"/>
              <p:cNvSpPr txBox="1"/>
              <p:nvPr/>
            </p:nvSpPr>
            <p:spPr>
              <a:xfrm>
                <a:off x="1052961" y="533652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>
                    <a:effectLst/>
                    <a:latin typeface="Arial"/>
                    <a:ea typeface="Calibri"/>
                  </a:rPr>
                  <a:t>2</a:t>
                </a:r>
                <a:endParaRPr lang="ru-RU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7" name="Поле 91"/>
              <p:cNvSpPr txBox="1"/>
              <p:nvPr/>
            </p:nvSpPr>
            <p:spPr>
              <a:xfrm>
                <a:off x="1412783" y="539550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 dirty="0">
                    <a:effectLst/>
                    <a:latin typeface="Arial"/>
                    <a:ea typeface="Calibri"/>
                  </a:rPr>
                  <a:t>3</a:t>
                </a:r>
                <a:endParaRPr lang="ru-RU" sz="1200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" name="Овал 37"/>
              <p:cNvSpPr/>
              <p:nvPr/>
            </p:nvSpPr>
            <p:spPr>
              <a:xfrm>
                <a:off x="1148529" y="391774"/>
                <a:ext cx="45719" cy="45695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39" name="Овал 38"/>
              <p:cNvSpPr/>
              <p:nvPr/>
            </p:nvSpPr>
            <p:spPr>
              <a:xfrm>
                <a:off x="1502859" y="391774"/>
                <a:ext cx="45719" cy="45695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 dirty="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 dirty="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0" name="Овал 39"/>
              <p:cNvSpPr/>
              <p:nvPr/>
            </p:nvSpPr>
            <p:spPr>
              <a:xfrm>
                <a:off x="777445" y="391774"/>
                <a:ext cx="45085" cy="45085"/>
              </a:xfrm>
              <a:prstGeom prst="ellipse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1" name="Полилиния 40"/>
              <p:cNvSpPr/>
              <p:nvPr/>
            </p:nvSpPr>
            <p:spPr>
              <a:xfrm>
                <a:off x="371623" y="205084"/>
                <a:ext cx="1154430" cy="186690"/>
              </a:xfrm>
              <a:custGeom>
                <a:avLst/>
                <a:gdLst>
                  <a:gd name="connsiteX0" fmla="*/ 0 w 1154430"/>
                  <a:gd name="connsiteY0" fmla="*/ 0 h 186690"/>
                  <a:gd name="connsiteX1" fmla="*/ 842010 w 1154430"/>
                  <a:gd name="connsiteY1" fmla="*/ 19050 h 186690"/>
                  <a:gd name="connsiteX2" fmla="*/ 1154430 w 1154430"/>
                  <a:gd name="connsiteY2" fmla="*/ 186690 h 18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4430" h="186690">
                    <a:moveTo>
                      <a:pt x="0" y="0"/>
                    </a:moveTo>
                    <a:lnTo>
                      <a:pt x="842010" y="19050"/>
                    </a:lnTo>
                    <a:cubicBezTo>
                      <a:pt x="1034415" y="50165"/>
                      <a:pt x="1094422" y="118427"/>
                      <a:pt x="1154430" y="18669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</p:grpSp>
      </p:grpSp>
      <p:pic>
        <p:nvPicPr>
          <p:cNvPr id="23" name="Рисунок 22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801" y="4193035"/>
            <a:ext cx="554103" cy="4813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1171670" y="857006"/>
            <a:ext cx="260824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4860032" y="846189"/>
            <a:ext cx="6480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847634" y="1237233"/>
            <a:ext cx="37599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5725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68902" cy="5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3500">
              <a:lnSpc>
                <a:spcPts val="162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Для какого числа </a:t>
            </a:r>
            <a:r>
              <a:rPr lang="en-US" sz="1400" b="1" i="1" dirty="0">
                <a:solidFill>
                  <a:srgbClr val="000000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истинно высказывание:</a:t>
            </a:r>
            <a:endParaRPr lang="ru-RU" sz="1400" dirty="0">
              <a:latin typeface="+mn-lt"/>
              <a:ea typeface="Calibri"/>
            </a:endParaRP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(</a:t>
            </a:r>
            <a:r>
              <a:rPr lang="en-US" sz="1400" i="1" dirty="0">
                <a:solidFill>
                  <a:srgbClr val="000000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&lt; 3)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И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((</a:t>
            </a:r>
            <a:r>
              <a:rPr lang="en-US" sz="1400" i="1" dirty="0">
                <a:solidFill>
                  <a:srgbClr val="000000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&lt; 2)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ИЛИ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(</a:t>
            </a:r>
            <a:r>
              <a:rPr lang="en-US" sz="1400" i="1" dirty="0">
                <a:solidFill>
                  <a:srgbClr val="000000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&gt; 2))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И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(</a:t>
            </a:r>
            <a:r>
              <a:rPr lang="en-US" sz="1400" i="1" dirty="0">
                <a:solidFill>
                  <a:srgbClr val="000000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&gt; 0)?</a:t>
            </a:r>
            <a:endParaRPr lang="ru-RU" sz="1400" dirty="0">
              <a:solidFill>
                <a:srgbClr val="000000"/>
              </a:solidFill>
              <a:latin typeface="+mn-lt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1311610"/>
            <a:ext cx="8568902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Составное высказывание содержит 4 простых высказывания и 3 логических операции. Расставим порядок выполнения в соответствии с приоритетом операций.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solidFill>
                  <a:srgbClr val="008000"/>
                </a:solidFill>
                <a:latin typeface="+mn-lt"/>
                <a:ea typeface="Calibri"/>
              </a:rPr>
              <a:t>            </a:t>
            </a:r>
            <a:r>
              <a:rPr lang="ru-RU" sz="1400" dirty="0">
                <a:solidFill>
                  <a:srgbClr val="008000"/>
                </a:solidFill>
                <a:latin typeface="+mn-lt"/>
                <a:ea typeface="Calibri"/>
              </a:rPr>
              <a:t>2                   1                  </a:t>
            </a:r>
            <a:r>
              <a:rPr lang="ru-RU" sz="1400" dirty="0" smtClean="0">
                <a:solidFill>
                  <a:srgbClr val="008000"/>
                </a:solidFill>
                <a:latin typeface="+mn-lt"/>
                <a:ea typeface="Calibri"/>
              </a:rPr>
              <a:t>3</a:t>
            </a:r>
            <a:r>
              <a:rPr lang="en-US" sz="1400" dirty="0" smtClean="0">
                <a:solidFill>
                  <a:srgbClr val="008000"/>
                </a:solidFill>
                <a:latin typeface="+mn-lt"/>
                <a:ea typeface="Calibri"/>
              </a:rPr>
              <a:t/>
            </a:r>
            <a:br>
              <a:rPr lang="en-US" sz="1400" dirty="0" smtClean="0">
                <a:solidFill>
                  <a:srgbClr val="008000"/>
                </a:solidFill>
                <a:latin typeface="+mn-lt"/>
                <a:ea typeface="Calibri"/>
              </a:rPr>
            </a:b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&lt; 3)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Times New Roman"/>
              </a:rPr>
              <a:t>И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((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&lt; 2)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Times New Roman"/>
              </a:rPr>
              <a:t>ИЛИ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&gt; 2))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Times New Roman"/>
              </a:rPr>
              <a:t>И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&gt; 0)?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Результат операции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Times New Roman"/>
              </a:rPr>
              <a:t>(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 &lt; 2) </a:t>
            </a:r>
            <a:r>
              <a:rPr lang="ru-RU" sz="1400" b="1" dirty="0">
                <a:solidFill>
                  <a:srgbClr val="000099"/>
                </a:solidFill>
                <a:latin typeface="Calibri"/>
                <a:ea typeface="Times New Roman"/>
              </a:rPr>
              <a:t>ИЛИ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 (</a:t>
            </a:r>
            <a:r>
              <a:rPr lang="en-US" sz="1400" i="1" dirty="0">
                <a:solidFill>
                  <a:srgbClr val="000099"/>
                </a:solidFill>
                <a:latin typeface="Calibri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Calibri"/>
                <a:ea typeface="Times New Roman"/>
              </a:rPr>
              <a:t> &gt; 2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Times New Roman"/>
              </a:rPr>
              <a:t>)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будет истинным тогда, когда истинно хотя бы одно из двух простых высказываний, </a:t>
            </a:r>
            <a:r>
              <a:rPr lang="ru-RU" sz="1400" dirty="0" smtClean="0">
                <a:solidFill>
                  <a:srgbClr val="000099"/>
                </a:solidFill>
                <a:latin typeface="+mn-lt"/>
                <a:ea typeface="Times New Roman"/>
              </a:rPr>
              <a:t>т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. е. 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≠ 2.</a:t>
            </a:r>
            <a:endParaRPr lang="ru-RU" sz="1400" dirty="0">
              <a:solidFill>
                <a:srgbClr val="000099"/>
              </a:solidFill>
              <a:latin typeface="+mn-lt"/>
              <a:ea typeface="Calibri"/>
            </a:endParaRP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Чтобы всё высказывание с операцией И было истинным, должны быть истинными каждое из входящих в него высказываний, т. е.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&lt; 3)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Times New Roman"/>
              </a:rPr>
              <a:t>И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≠ 2) </a:t>
            </a:r>
            <a:r>
              <a:rPr lang="ru-RU" sz="1400" b="1" dirty="0">
                <a:solidFill>
                  <a:srgbClr val="000099"/>
                </a:solidFill>
                <a:latin typeface="+mn-lt"/>
                <a:ea typeface="Times New Roman"/>
              </a:rPr>
              <a:t>И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 (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Times New Roman"/>
              </a:rPr>
              <a:t>x</a:t>
            </a:r>
            <a:r>
              <a:rPr lang="en-US" sz="1400" dirty="0">
                <a:solidFill>
                  <a:srgbClr val="000099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&gt; 0)</a:t>
            </a:r>
            <a:r>
              <a:rPr lang="ru-RU" sz="1400" dirty="0">
                <a:solidFill>
                  <a:srgbClr val="000099"/>
                </a:solidFill>
                <a:latin typeface="+mn-lt"/>
                <a:ea typeface="Calibri"/>
              </a:rPr>
              <a:t>.</a:t>
            </a:r>
          </a:p>
          <a:p>
            <a:pPr marR="63500">
              <a:spcAft>
                <a:spcPts val="600"/>
              </a:spcAft>
            </a:pPr>
            <a:r>
              <a:rPr lang="ru-RU" sz="1400" dirty="0">
                <a:solidFill>
                  <a:srgbClr val="000099"/>
                </a:solidFill>
                <a:latin typeface="+mn-lt"/>
                <a:ea typeface="Times New Roman"/>
              </a:rPr>
              <a:t>На числовой оси это выглядит так:</a:t>
            </a:r>
            <a:endParaRPr lang="ru-RU" sz="1400" dirty="0">
              <a:solidFill>
                <a:srgbClr val="000099"/>
              </a:solidFill>
              <a:effectLst/>
              <a:latin typeface="+mn-lt"/>
              <a:ea typeface="Calibri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8200" y="4587974"/>
            <a:ext cx="995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400" dirty="0" smtClean="0">
                <a:solidFill>
                  <a:srgbClr val="000099"/>
                </a:solidFill>
                <a:latin typeface="Calibri"/>
                <a:ea typeface="Calibri"/>
              </a:rPr>
              <a:t>1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400" dirty="0">
              <a:solidFill>
                <a:srgbClr val="000099"/>
              </a:solidFill>
              <a:latin typeface="Calibri"/>
            </a:endParaRPr>
          </a:p>
        </p:txBody>
      </p:sp>
      <p:grpSp>
        <p:nvGrpSpPr>
          <p:cNvPr id="23" name="Полотно 215"/>
          <p:cNvGrpSpPr/>
          <p:nvPr/>
        </p:nvGrpSpPr>
        <p:grpSpPr>
          <a:xfrm>
            <a:off x="288200" y="3989675"/>
            <a:ext cx="2238375" cy="742315"/>
            <a:chOff x="0" y="0"/>
            <a:chExt cx="2238375" cy="742315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0"/>
              <a:ext cx="2238375" cy="742315"/>
            </a:xfrm>
            <a:prstGeom prst="rect">
              <a:avLst/>
            </a:prstGeom>
          </p:spPr>
        </p:sp>
        <p:grpSp>
          <p:nvGrpSpPr>
            <p:cNvPr id="25" name="Группа 24"/>
            <p:cNvGrpSpPr/>
            <p:nvPr/>
          </p:nvGrpSpPr>
          <p:grpSpPr>
            <a:xfrm>
              <a:off x="95875" y="66433"/>
              <a:ext cx="1981200" cy="523820"/>
              <a:chOff x="180000" y="205422"/>
              <a:chExt cx="1981200" cy="523820"/>
            </a:xfrm>
          </p:grpSpPr>
          <p:cxnSp>
            <p:nvCxnSpPr>
              <p:cNvPr id="42" name="Прямая со стрелкой 41"/>
              <p:cNvCxnSpPr/>
              <p:nvPr/>
            </p:nvCxnSpPr>
            <p:spPr>
              <a:xfrm>
                <a:off x="180000" y="411708"/>
                <a:ext cx="1981200" cy="0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tailEnd type="arrow"/>
              </a:ln>
              <a:effectLst/>
            </p:spPr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465750" y="310176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808650" y="309291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1176950" y="315228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532550" y="308870"/>
                <a:ext cx="0" cy="202282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sp>
            <p:nvSpPr>
              <p:cNvPr id="47" name="Поле 147"/>
              <p:cNvSpPr txBox="1"/>
              <p:nvPr/>
            </p:nvSpPr>
            <p:spPr>
              <a:xfrm>
                <a:off x="345100" y="531525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>
                    <a:effectLst/>
                    <a:latin typeface="Arial"/>
                    <a:ea typeface="Calibri"/>
                  </a:rPr>
                  <a:t>0</a:t>
                </a:r>
                <a:endParaRPr lang="ru-RU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8" name="Поле 148"/>
              <p:cNvSpPr txBox="1"/>
              <p:nvPr/>
            </p:nvSpPr>
            <p:spPr>
              <a:xfrm>
                <a:off x="688000" y="526663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>
                    <a:effectLst/>
                    <a:latin typeface="Arial"/>
                    <a:ea typeface="Calibri"/>
                  </a:rPr>
                  <a:t>1</a:t>
                </a:r>
                <a:endParaRPr lang="ru-RU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9" name="Поле 149"/>
              <p:cNvSpPr txBox="1"/>
              <p:nvPr/>
            </p:nvSpPr>
            <p:spPr>
              <a:xfrm>
                <a:off x="1059458" y="533788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>
                    <a:effectLst/>
                    <a:latin typeface="Arial"/>
                    <a:ea typeface="Calibri"/>
                  </a:rPr>
                  <a:t>2</a:t>
                </a:r>
                <a:endParaRPr lang="ru-RU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0" name="Поле 150"/>
              <p:cNvSpPr txBox="1"/>
              <p:nvPr/>
            </p:nvSpPr>
            <p:spPr>
              <a:xfrm>
                <a:off x="1419280" y="539686"/>
                <a:ext cx="228600" cy="18955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000">
                    <a:effectLst/>
                    <a:latin typeface="Arial"/>
                    <a:ea typeface="Calibri"/>
                  </a:rPr>
                  <a:t>3</a:t>
                </a:r>
                <a:endParaRPr lang="ru-RU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1" name="Овал 50"/>
              <p:cNvSpPr/>
              <p:nvPr/>
            </p:nvSpPr>
            <p:spPr>
              <a:xfrm>
                <a:off x="442556" y="392036"/>
                <a:ext cx="45719" cy="45695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2" name="Овал 51"/>
              <p:cNvSpPr/>
              <p:nvPr/>
            </p:nvSpPr>
            <p:spPr>
              <a:xfrm>
                <a:off x="1509356" y="391910"/>
                <a:ext cx="45719" cy="45695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3" name="Овал 52"/>
              <p:cNvSpPr/>
              <p:nvPr/>
            </p:nvSpPr>
            <p:spPr>
              <a:xfrm>
                <a:off x="1155320" y="392046"/>
                <a:ext cx="45719" cy="45695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4" name="Полилиния 53"/>
              <p:cNvSpPr/>
              <p:nvPr/>
            </p:nvSpPr>
            <p:spPr>
              <a:xfrm>
                <a:off x="380118" y="205422"/>
                <a:ext cx="1154430" cy="186690"/>
              </a:xfrm>
              <a:custGeom>
                <a:avLst/>
                <a:gdLst>
                  <a:gd name="connsiteX0" fmla="*/ 0 w 1154430"/>
                  <a:gd name="connsiteY0" fmla="*/ 0 h 186690"/>
                  <a:gd name="connsiteX1" fmla="*/ 842010 w 1154430"/>
                  <a:gd name="connsiteY1" fmla="*/ 19050 h 186690"/>
                  <a:gd name="connsiteX2" fmla="*/ 1154430 w 1154430"/>
                  <a:gd name="connsiteY2" fmla="*/ 186690 h 18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4430" h="186690">
                    <a:moveTo>
                      <a:pt x="0" y="0"/>
                    </a:moveTo>
                    <a:lnTo>
                      <a:pt x="842010" y="19050"/>
                    </a:lnTo>
                    <a:cubicBezTo>
                      <a:pt x="1034415" y="50165"/>
                      <a:pt x="1094422" y="118427"/>
                      <a:pt x="1154430" y="18669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5" name="Полилиния 54"/>
              <p:cNvSpPr/>
              <p:nvPr/>
            </p:nvSpPr>
            <p:spPr>
              <a:xfrm flipH="1">
                <a:off x="478598" y="227538"/>
                <a:ext cx="1154430" cy="163830"/>
              </a:xfrm>
              <a:custGeom>
                <a:avLst/>
                <a:gdLst>
                  <a:gd name="connsiteX0" fmla="*/ 0 w 1154430"/>
                  <a:gd name="connsiteY0" fmla="*/ 0 h 186690"/>
                  <a:gd name="connsiteX1" fmla="*/ 842010 w 1154430"/>
                  <a:gd name="connsiteY1" fmla="*/ 19050 h 186690"/>
                  <a:gd name="connsiteX2" fmla="*/ 1154430 w 1154430"/>
                  <a:gd name="connsiteY2" fmla="*/ 186690 h 18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4430" h="186690">
                    <a:moveTo>
                      <a:pt x="0" y="0"/>
                    </a:moveTo>
                    <a:lnTo>
                      <a:pt x="842010" y="19050"/>
                    </a:lnTo>
                    <a:cubicBezTo>
                      <a:pt x="1034415" y="50165"/>
                      <a:pt x="1094422" y="118427"/>
                      <a:pt x="1154430" y="18669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56" name="Овал 55"/>
              <p:cNvSpPr/>
              <p:nvPr/>
            </p:nvSpPr>
            <p:spPr>
              <a:xfrm>
                <a:off x="787161" y="392129"/>
                <a:ext cx="45085" cy="45085"/>
              </a:xfrm>
              <a:prstGeom prst="ellipse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1200">
                    <a:effectLst/>
                    <a:latin typeface="Times New Roman"/>
                    <a:ea typeface="Times New Roman"/>
                  </a:rPr>
                  <a:t> </a:t>
                </a:r>
                <a:endParaRPr lang="ru-RU" sz="1200">
                  <a:effectLst/>
                  <a:latin typeface="Times New Roman"/>
                  <a:ea typeface="Calibri"/>
                </a:endParaRPr>
              </a:p>
            </p:txBody>
          </p:sp>
        </p:grpSp>
      </p:grpSp>
      <p:cxnSp>
        <p:nvCxnSpPr>
          <p:cNvPr id="27" name="Прямая соединительная линия 26"/>
          <p:cNvCxnSpPr/>
          <p:nvPr/>
        </p:nvCxnSpPr>
        <p:spPr>
          <a:xfrm>
            <a:off x="1837103" y="846677"/>
            <a:ext cx="61066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841013" y="1131590"/>
            <a:ext cx="17285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563432" y="1131590"/>
            <a:ext cx="3442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454926" y="1131590"/>
            <a:ext cx="17285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Левая фигурная скобка 5"/>
          <p:cNvSpPr/>
          <p:nvPr/>
        </p:nvSpPr>
        <p:spPr>
          <a:xfrm rot="16200000">
            <a:off x="540927" y="1041580"/>
            <a:ext cx="108012" cy="360040"/>
          </a:xfrm>
          <a:prstGeom prst="leftBrac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Левая фигурная скобка 31"/>
          <p:cNvSpPr/>
          <p:nvPr/>
        </p:nvSpPr>
        <p:spPr>
          <a:xfrm rot="16200000">
            <a:off x="2789802" y="1044445"/>
            <a:ext cx="108013" cy="360043"/>
          </a:xfrm>
          <a:prstGeom prst="leftBrac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Левая фигурная скобка 34"/>
          <p:cNvSpPr/>
          <p:nvPr/>
        </p:nvSpPr>
        <p:spPr>
          <a:xfrm rot="16200000">
            <a:off x="1679462" y="534105"/>
            <a:ext cx="113954" cy="1374780"/>
          </a:xfrm>
          <a:prstGeom prst="leftBrac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26026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6" grpId="0"/>
      <p:bldP spid="6" grpId="0" animBg="1"/>
      <p:bldP spid="32" grpId="0" animBg="1"/>
      <p:bldP spid="35" grpId="0" animBg="1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7862</TotalTime>
  <Words>1179</Words>
  <Application>Microsoft Office PowerPoint</Application>
  <PresentationFormat>Экран (16:9)</PresentationFormat>
  <Paragraphs>189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Питон</vt:lpstr>
      <vt:lpstr>ОГЭ по информатике</vt:lpstr>
      <vt:lpstr>Справочная информация</vt:lpstr>
      <vt:lpstr>Справочная информация</vt:lpstr>
      <vt:lpstr>Справочная информация</vt:lpstr>
      <vt:lpstr>Справочная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422</cp:revision>
  <dcterms:created xsi:type="dcterms:W3CDTF">2010-02-14T19:37:55Z</dcterms:created>
  <dcterms:modified xsi:type="dcterms:W3CDTF">2022-07-11T21:00:31Z</dcterms:modified>
</cp:coreProperties>
</file>